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66" r:id="rId3"/>
    <p:sldId id="267" r:id="rId4"/>
    <p:sldId id="268" r:id="rId5"/>
    <p:sldId id="269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81" r:id="rId15"/>
    <p:sldId id="279" r:id="rId16"/>
    <p:sldId id="283" r:id="rId17"/>
    <p:sldId id="258" r:id="rId18"/>
    <p:sldId id="286" r:id="rId19"/>
    <p:sldId id="287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四点钟" initials="四点钟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C6EE"/>
    <a:srgbClr val="E6E6E6"/>
    <a:srgbClr val="C3192A"/>
    <a:srgbClr val="2E9A59"/>
    <a:srgbClr val="CFE3B6"/>
    <a:srgbClr val="FCC996"/>
    <a:srgbClr val="F2F2F2"/>
    <a:srgbClr val="FEE1C1"/>
    <a:srgbClr val="F8B371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62"/>
      </p:cViewPr>
      <p:guideLst>
        <p:guide orient="horz" pos="216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 userDrawn="1"/>
        </p:nvSpPr>
        <p:spPr>
          <a:xfrm>
            <a:off x="329784" y="357809"/>
            <a:ext cx="11517659" cy="6182139"/>
          </a:xfrm>
          <a:prstGeom prst="roundRect">
            <a:avLst>
              <a:gd name="adj" fmla="val 2930"/>
            </a:avLst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6962274" y="-770021"/>
            <a:ext cx="5787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四点钟地理课件，版权属于四点钟所有 请勿上传于网络</a:t>
            </a:r>
          </a:p>
        </p:txBody>
      </p:sp>
      <p:sp>
        <p:nvSpPr>
          <p:cNvPr id="3" name="文本框 2"/>
          <p:cNvSpPr txBox="1"/>
          <p:nvPr userDrawn="1"/>
        </p:nvSpPr>
        <p:spPr>
          <a:xfrm>
            <a:off x="3641558" y="7283116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四点钟的课件｜</a:t>
            </a:r>
            <a:r>
              <a:rPr lang="en-US" altLang="zh-CN" dirty="0">
                <a:solidFill>
                  <a:srgbClr val="E6E6E6"/>
                </a:solidFill>
              </a:rPr>
              <a:t>2019</a:t>
            </a:r>
            <a:r>
              <a:rPr lang="zh-CN" altLang="en-US" dirty="0">
                <a:solidFill>
                  <a:srgbClr val="E6E6E6"/>
                </a:solidFill>
              </a:rPr>
              <a:t>年</a:t>
            </a:r>
            <a:r>
              <a:rPr lang="en-US" altLang="zh-CN" dirty="0">
                <a:solidFill>
                  <a:srgbClr val="E6E6E6"/>
                </a:solidFill>
              </a:rPr>
              <a:t>0308</a:t>
            </a:r>
            <a:r>
              <a:rPr lang="zh-CN" altLang="en-US" dirty="0">
                <a:solidFill>
                  <a:srgbClr val="E6E6E6"/>
                </a:solidFill>
              </a:rPr>
              <a:t>制作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7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1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3" b="5344"/>
          <a:stretch>
            <a:fillRect/>
          </a:stretch>
        </p:blipFill>
        <p:spPr>
          <a:xfrm>
            <a:off x="1108233" y="604665"/>
            <a:ext cx="8352620" cy="6474385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6225620" y="0"/>
            <a:ext cx="4804227" cy="6386286"/>
            <a:chOff x="3956026" y="0"/>
            <a:chExt cx="4804227" cy="6386286"/>
          </a:xfrm>
        </p:grpSpPr>
        <p:grpSp>
          <p:nvGrpSpPr>
            <p:cNvPr id="10" name="组合 9"/>
            <p:cNvGrpSpPr/>
            <p:nvPr/>
          </p:nvGrpSpPr>
          <p:grpSpPr>
            <a:xfrm>
              <a:off x="3956026" y="932542"/>
              <a:ext cx="4615541" cy="4992915"/>
              <a:chOff x="3846288" y="932542"/>
              <a:chExt cx="4615541" cy="4992915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3846288" y="932542"/>
                <a:ext cx="4107544" cy="4992915"/>
              </a:xfrm>
              <a:prstGeom prst="rect">
                <a:avLst/>
              </a:prstGeom>
              <a:noFill/>
              <a:ln w="762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7474857" y="1756229"/>
                <a:ext cx="986972" cy="3265714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44" t="28942" r="7030" b="20687"/>
            <a:stretch>
              <a:fillRect/>
            </a:stretch>
          </p:blipFill>
          <p:spPr>
            <a:xfrm>
              <a:off x="6757282" y="1661885"/>
              <a:ext cx="2002971" cy="3454401"/>
            </a:xfrm>
            <a:prstGeom prst="rect">
              <a:avLst/>
            </a:prstGeom>
          </p:spPr>
        </p:pic>
        <p:pic>
          <p:nvPicPr>
            <p:cNvPr id="11" name="图片 10" descr="图片包含 自然&#10;&#10;描述已自动生成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699" b="95837" l="9970" r="89970">
                          <a14:foregroundMark x1="39514" y1="89329" x2="40426" y2="95877"/>
                          <a14:foregroundMark x1="70030" y1="8246" x2="69422" y2="569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6026" y="0"/>
              <a:ext cx="4246309" cy="6386286"/>
            </a:xfrm>
            <a:prstGeom prst="rect">
              <a:avLst/>
            </a:prstGeom>
            <a:effectLst>
              <a:outerShdw blurRad="50800" dist="1905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3" name="文本框 12"/>
          <p:cNvSpPr txBox="1"/>
          <p:nvPr/>
        </p:nvSpPr>
        <p:spPr>
          <a:xfrm>
            <a:off x="773026" y="1556476"/>
            <a:ext cx="50596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台湾省的地理环境</a:t>
            </a:r>
          </a:p>
          <a:p>
            <a:pPr algn="ctr"/>
            <a:r>
              <a:rPr lang="zh-CN" altLang="en-US" sz="4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和经济发展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34390" y="3549650"/>
            <a:ext cx="4935855" cy="583565"/>
          </a:xfrm>
          <a:prstGeom prst="rect">
            <a:avLst/>
          </a:prstGeom>
          <a:solidFill>
            <a:srgbClr val="391112"/>
          </a:solidFill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八年级下｜第八章第二节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35277" t="2446" r="26389" b="8344"/>
          <a:stretch>
            <a:fillRect/>
          </a:stretch>
        </p:blipFill>
        <p:spPr>
          <a:xfrm>
            <a:off x="490791" y="482097"/>
            <a:ext cx="4504541" cy="5893806"/>
          </a:xfrm>
          <a:prstGeom prst="roundRect">
            <a:avLst>
              <a:gd name="adj" fmla="val 4710"/>
            </a:avLst>
          </a:prstGeom>
        </p:spPr>
      </p:pic>
      <p:sp>
        <p:nvSpPr>
          <p:cNvPr id="10" name="椭圆 9"/>
          <p:cNvSpPr/>
          <p:nvPr/>
        </p:nvSpPr>
        <p:spPr>
          <a:xfrm>
            <a:off x="3259550" y="1028670"/>
            <a:ext cx="324458" cy="324458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335582" y="1104702"/>
            <a:ext cx="172395" cy="17239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322306" y="898511"/>
            <a:ext cx="6378903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台湾岛降水量的分布特点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6691630" y="1494155"/>
            <a:ext cx="1237615" cy="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627370" y="1724660"/>
            <a:ext cx="570420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降水分布不均匀，东部降水多，</a:t>
            </a:r>
          </a:p>
          <a:p>
            <a:r>
              <a:rPr lang="zh-CN" altLang="en-US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西部地区降水少</a:t>
            </a:r>
          </a:p>
        </p:txBody>
      </p:sp>
      <p:sp>
        <p:nvSpPr>
          <p:cNvPr id="8" name="矩形 7"/>
          <p:cNvSpPr/>
          <p:nvPr/>
        </p:nvSpPr>
        <p:spPr>
          <a:xfrm>
            <a:off x="5322305" y="2844225"/>
            <a:ext cx="63789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火烧寮成为中国雨极的主要原因？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7645032" y="3533703"/>
            <a:ext cx="1439333" cy="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322570" y="3659505"/>
            <a:ext cx="631317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位于台湾山脉东北端的山坡上，坡面向海，夏秋季节位于太平洋的东南季风迎风坡，冬季位于东北季风的迎风坡，多地形雨，除此之外，还有台风雨，因此降水特别多。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2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E">
                  <a:alpha val="100000"/>
                </a:srgbClr>
              </a:clrFrom>
              <a:clrTo>
                <a:srgbClr val="FFFFFE">
                  <a:alpha val="100000"/>
                  <a:alpha val="0"/>
                </a:srgbClr>
              </a:clrTo>
            </a:clrChange>
          </a:blip>
          <a:srcRect l="52778" t="4669" r="11111" b="8344"/>
          <a:stretch>
            <a:fillRect/>
          </a:stretch>
        </p:blipFill>
        <p:spPr>
          <a:xfrm>
            <a:off x="719015" y="573663"/>
            <a:ext cx="4351866" cy="5893806"/>
          </a:xfrm>
          <a:prstGeom prst="roundRect">
            <a:avLst>
              <a:gd name="adj" fmla="val 4791"/>
            </a:avLst>
          </a:prstGeom>
        </p:spPr>
      </p:pic>
      <p:grpSp>
        <p:nvGrpSpPr>
          <p:cNvPr id="2" name="组合 1"/>
          <p:cNvGrpSpPr/>
          <p:nvPr/>
        </p:nvGrpSpPr>
        <p:grpSpPr>
          <a:xfrm>
            <a:off x="54441" y="573663"/>
            <a:ext cx="3348325" cy="1151433"/>
            <a:chOff x="69431" y="573663"/>
            <a:chExt cx="3348325" cy="1151433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31" y="573663"/>
              <a:ext cx="3348325" cy="1151433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166879" y="1024437"/>
              <a:ext cx="27430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｜气候特征</a:t>
              </a:r>
            </a:p>
          </p:txBody>
        </p:sp>
      </p:grpSp>
      <p:sp>
        <p:nvSpPr>
          <p:cNvPr id="6" name="矩形 5"/>
          <p:cNvSpPr/>
          <p:nvPr/>
        </p:nvSpPr>
        <p:spPr>
          <a:xfrm>
            <a:off x="5337229" y="910026"/>
            <a:ext cx="6271676" cy="1955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找出亚热带季风气候与热带季风气候的界线，讨论这条界线向南弯曲的主要原因。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855286" y="4043277"/>
            <a:ext cx="1391497" cy="238530"/>
            <a:chOff x="1855286" y="4043277"/>
            <a:chExt cx="1391497" cy="238530"/>
          </a:xfrm>
        </p:grpSpPr>
        <p:sp>
          <p:nvSpPr>
            <p:cNvPr id="9" name="椭圆 8"/>
            <p:cNvSpPr/>
            <p:nvPr/>
          </p:nvSpPr>
          <p:spPr>
            <a:xfrm>
              <a:off x="2411893" y="4043277"/>
              <a:ext cx="238530" cy="23853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箭头连接符 10"/>
            <p:cNvCxnSpPr>
              <a:stCxn id="9" idx="6"/>
            </p:cNvCxnSpPr>
            <p:nvPr/>
          </p:nvCxnSpPr>
          <p:spPr>
            <a:xfrm>
              <a:off x="2650423" y="4162542"/>
              <a:ext cx="596360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 flipH="1">
              <a:off x="1855286" y="4162542"/>
              <a:ext cx="596360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/>
          <p:cNvSpPr txBox="1"/>
          <p:nvPr/>
        </p:nvSpPr>
        <p:spPr>
          <a:xfrm>
            <a:off x="5858320" y="3407985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亚热带与热带的差异是热量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627488" y="4157512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中部为高山，海拔高，气温低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52778" t="4669" r="11111" b="8344"/>
          <a:stretch>
            <a:fillRect/>
          </a:stretch>
        </p:blipFill>
        <p:spPr>
          <a:xfrm>
            <a:off x="351790" y="1910715"/>
            <a:ext cx="3373120" cy="4569460"/>
          </a:xfrm>
          <a:prstGeom prst="roundRect">
            <a:avLst>
              <a:gd name="adj" fmla="val 4791"/>
            </a:avLst>
          </a:prstGeom>
        </p:spPr>
      </p:pic>
      <p:grpSp>
        <p:nvGrpSpPr>
          <p:cNvPr id="2" name="组合 1"/>
          <p:cNvGrpSpPr/>
          <p:nvPr/>
        </p:nvGrpSpPr>
        <p:grpSpPr>
          <a:xfrm>
            <a:off x="54441" y="573663"/>
            <a:ext cx="3348325" cy="1151433"/>
            <a:chOff x="69431" y="573663"/>
            <a:chExt cx="3348325" cy="1151433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31" y="573663"/>
              <a:ext cx="3348325" cy="1151433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166879" y="1024437"/>
              <a:ext cx="27430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｜河流特征</a:t>
              </a:r>
            </a:p>
          </p:txBody>
        </p:sp>
      </p:grpSp>
      <p:sp>
        <p:nvSpPr>
          <p:cNvPr id="7" name="矩形 6"/>
          <p:cNvSpPr/>
          <p:nvPr/>
        </p:nvSpPr>
        <p:spPr>
          <a:xfrm>
            <a:off x="7194151" y="747488"/>
            <a:ext cx="4597124" cy="2030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为什么台湾岛上的河流都比较短促，水能资源蕴藏量却相当丰富？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35654" t="8595" r="29500" b="2335"/>
          <a:stretch>
            <a:fillRect/>
          </a:stretch>
        </p:blipFill>
        <p:spPr>
          <a:xfrm>
            <a:off x="3721100" y="1863090"/>
            <a:ext cx="3104515" cy="4573270"/>
          </a:xfrm>
          <a:prstGeom prst="rect">
            <a:avLst/>
          </a:prstGeom>
        </p:spPr>
      </p:pic>
      <p:cxnSp>
        <p:nvCxnSpPr>
          <p:cNvPr id="17" name="直接连接符 16"/>
          <p:cNvCxnSpPr/>
          <p:nvPr/>
        </p:nvCxnSpPr>
        <p:spPr>
          <a:xfrm>
            <a:off x="8256416" y="2074519"/>
            <a:ext cx="846598" cy="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426784" y="2952216"/>
            <a:ext cx="536448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地形地势｜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东部中部为山地，海拔高；</a:t>
            </a:r>
            <a:endParaRPr lang="en-US" altLang="zh-CN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西部为平原，海拔低，</a:t>
            </a:r>
            <a:endParaRPr lang="en-US" altLang="zh-CN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河流落差大。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825615" y="4705350"/>
            <a:ext cx="46748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气候｜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亚热带和热带季风气候区， 降水充足，河流水量大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441951" y="1440918"/>
            <a:ext cx="577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台湾农业</a:t>
            </a: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生产自然条件？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2441951" y="2728479"/>
            <a:ext cx="35420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纬度低，热量充足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532504" y="2728479"/>
            <a:ext cx="4196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年降水量大，水分充足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2441951" y="3704696"/>
            <a:ext cx="4196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山地为主，森林面积广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6561135" y="3704696"/>
            <a:ext cx="3820721" cy="1307831"/>
            <a:chOff x="2441951" y="4763166"/>
            <a:chExt cx="3820721" cy="1307831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75071" y="4763166"/>
              <a:ext cx="1487601" cy="1307831"/>
            </a:xfrm>
            <a:prstGeom prst="rect">
              <a:avLst/>
            </a:prstGeom>
          </p:spPr>
        </p:pic>
        <p:sp>
          <p:nvSpPr>
            <p:cNvPr id="22" name="文本框 21"/>
            <p:cNvSpPr txBox="1"/>
            <p:nvPr/>
          </p:nvSpPr>
          <p:spPr>
            <a:xfrm>
              <a:off x="2441951" y="4807591"/>
              <a:ext cx="28007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l"/>
              </a:pPr>
              <a:r>
                <a:rPr lang="zh-CN" altLang="en-US" sz="28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平原面积狭小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985" y="2330450"/>
            <a:ext cx="1164590" cy="10242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955" y="2330450"/>
            <a:ext cx="1164590" cy="10242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92" y="491926"/>
            <a:ext cx="4224123" cy="5874148"/>
          </a:xfrm>
          <a:prstGeom prst="roundRect">
            <a:avLst>
              <a:gd name="adj" fmla="val 1922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5128591" y="3605469"/>
            <a:ext cx="6532917" cy="2797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台湾省种植业、畜牧业、渔业、林业发达。近年来，台湾省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农牧业生产专业化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企业化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水平不断提高，粮食作物和甘蔗等经济作物比重逐步下降，水果、蔬菜与花卉等园艺作物比重迅速上升。</a:t>
            </a:r>
          </a:p>
        </p:txBody>
      </p:sp>
      <p:pic>
        <p:nvPicPr>
          <p:cNvPr id="1026" name="Picture 2" descr="https://timgsa.baidu.com/timg?image&amp;quality=80&amp;size=b9999_10000&amp;sec=1552013678994&amp;di=c4ccbbd400054e58a3f54faff1ff02fa&amp;imgtype=0&amp;src=http%3A%2F%2Fimgsrc.baidu.com%2Fimgad%2Fpic%2Fitem%2F2e2eb9389b504fc224700c3ceedde71190ef6dd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092" y="491926"/>
            <a:ext cx="3398770" cy="2336210"/>
          </a:xfrm>
          <a:prstGeom prst="roundRect">
            <a:avLst>
              <a:gd name="adj" fmla="val 453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timgsa.baidu.com/timg?image&amp;quality=80&amp;size=b9999_10000&amp;sec=1552013760651&amp;di=07f60f4f792882bf13b28b96f503de86&amp;imgtype=0&amp;src=http%3A%2F%2Fimgsrc.baidu.com%2Fimgad%2Fpic%2Fitem%2F5243fbf2b21193130f3151896e380cd791238d9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8339" y="489387"/>
            <a:ext cx="3223169" cy="2333326"/>
          </a:xfrm>
          <a:prstGeom prst="roundRect">
            <a:avLst>
              <a:gd name="adj" fmla="val 453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5578515" y="295248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东方甜岛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239444" y="295248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海上米仓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timgsa.baidu.com/timg?image&amp;quality=80&amp;size=b9999_10000&amp;sec=1551973884853&amp;di=b4f5ef6996153bb8c11af2a5e6830d50&amp;imgtype=0&amp;src=http%3A%2F%2Fa.vpimg2.com%2Fupload%2Fmerchandise%2F177836%2FSHUIGUO-FD-FL01-2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6042"/>
            <a:ext cx="4000015" cy="505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timgsa.baidu.com/timg?image&amp;quality=80&amp;size=b9999_10000&amp;sec=1551973924181&amp;di=fcd01cbb06a42b17e24b17431e8d2c67&amp;imgtype=0&amp;src=http%3A%2F%2Fimg.yzcdn.cn%2Fupload_files%2F2016%2F05%2F12%2FFlHy2Rincpg8DM14gm-AR1gjZUeE.jpg%3FimageView2%2F2%2Fw%2F580%2Fh%2F580%2Fq%2F75%2Fformat%2F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882" y="0"/>
            <a:ext cx="3773557" cy="377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timgsa.baidu.com/timg?image&amp;quality=80&amp;size=b9999_10000&amp;sec=1551973965495&amp;di=4c5edc4ec1088c60f3543d66368797f0&amp;imgtype=0&amp;src=http%3A%2F%2Fm.360buyimg.com%2Fmobilecms%2Fs750x750_jfs%2Ft4435%2F1%2F4266378845%2F299456%2Fe3b6c3ed%2F590c9cabN28f95775.jpg%2521q80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574" y="1"/>
            <a:ext cx="4059936" cy="405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 descr="图片包含 美食, 室内, 餐桌, 水果&#10;&#10;描述已自动生成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767" b="94737" l="8500" r="90000">
                        <a14:foregroundMark x1="48333" y1="10777" x2="48833" y2="6767"/>
                        <a14:foregroundMark x1="8500" y1="41353" x2="15667" y2="49373"/>
                        <a14:foregroundMark x1="15667" y1="49373" x2="17000" y2="49624"/>
                        <a14:foregroundMark x1="35833" y1="90226" x2="37667" y2="947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256" y="3177316"/>
            <a:ext cx="3773558" cy="2509416"/>
          </a:xfrm>
          <a:prstGeom prst="rect">
            <a:avLst/>
          </a:prstGeom>
        </p:spPr>
      </p:pic>
      <p:pic>
        <p:nvPicPr>
          <p:cNvPr id="1032" name="Picture 8" descr="https://timgsa.baidu.com/timg?image&amp;quality=80&amp;size=b9999_10000&amp;sec=1551974281309&amp;di=c9bbecc9aab1cb6e7acbc260917091e8&amp;imgtype=0&amp;src=http%3A%2F%2Fmmbiz.qpic.cn%2Fmmbiz_jpg%2FpYnzT9hB8sibVibOibXiaKKe4lSqht2Lh3VsIVPtcMr2knBDOXiat0J6dvlbSZgqHW362T4gMKjco5vZRj6V6iaFlNibA%2F640%3Fwx_fmt%3Djpeg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" t="11256" r="-48" b="9759"/>
          <a:stretch>
            <a:fillRect/>
          </a:stretch>
        </p:blipFill>
        <p:spPr bwMode="auto">
          <a:xfrm>
            <a:off x="6817340" y="3323022"/>
            <a:ext cx="4000015" cy="3187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728279" y="56728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水果王国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1319410" y="1213617"/>
            <a:ext cx="824582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2368291" y="3821354"/>
            <a:ext cx="2927609" cy="584775"/>
          </a:xfrm>
          <a:prstGeom prst="rect">
            <a:avLst/>
          </a:prstGeom>
          <a:noFill/>
          <a:ln w="1270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6000">
                <a:solidFill>
                  <a:schemeClr val="tx2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1pPr>
            <a:lvl2pPr marL="742950" indent="-285750" eaLnBrk="0" hangingPunct="0">
              <a:defRPr sz="6000">
                <a:solidFill>
                  <a:schemeClr val="tx2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2pPr>
            <a:lvl3pPr marL="1143000" indent="-228600" eaLnBrk="0" hangingPunct="0">
              <a:defRPr sz="6000">
                <a:solidFill>
                  <a:schemeClr val="tx2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3pPr>
            <a:lvl4pPr marL="1600200" indent="-228600" eaLnBrk="0" hangingPunct="0">
              <a:defRPr sz="6000">
                <a:solidFill>
                  <a:schemeClr val="tx2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4pPr>
            <a:lvl5pPr marL="2057400" indent="-228600" eaLnBrk="0" hangingPunct="0">
              <a:defRPr sz="6000">
                <a:solidFill>
                  <a:schemeClr val="tx2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6000">
                <a:solidFill>
                  <a:schemeClr val="tx2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6000">
                <a:solidFill>
                  <a:schemeClr val="tx2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6000">
                <a:solidFill>
                  <a:schemeClr val="tx2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6000">
                <a:solidFill>
                  <a:schemeClr val="tx2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20世纪60年代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059330" y="1601003"/>
            <a:ext cx="312724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6000">
                <a:solidFill>
                  <a:schemeClr val="tx2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1pPr>
            <a:lvl2pPr marL="742950" indent="-285750" eaLnBrk="0" hangingPunct="0">
              <a:defRPr sz="6000">
                <a:solidFill>
                  <a:schemeClr val="tx2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2pPr>
            <a:lvl3pPr marL="1143000" indent="-228600" eaLnBrk="0" hangingPunct="0">
              <a:defRPr sz="6000">
                <a:solidFill>
                  <a:schemeClr val="tx2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3pPr>
            <a:lvl4pPr marL="1600200" indent="-228600" eaLnBrk="0" hangingPunct="0">
              <a:defRPr sz="6000">
                <a:solidFill>
                  <a:schemeClr val="tx2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4pPr>
            <a:lvl5pPr marL="2057400" indent="-228600" eaLnBrk="0" hangingPunct="0">
              <a:defRPr sz="6000">
                <a:solidFill>
                  <a:schemeClr val="tx2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6000">
                <a:solidFill>
                  <a:schemeClr val="tx2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6000">
                <a:solidFill>
                  <a:schemeClr val="tx2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6000">
                <a:solidFill>
                  <a:schemeClr val="tx2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6000">
                <a:solidFill>
                  <a:schemeClr val="tx2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以农业和农产品加工为主</a:t>
            </a: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5231406" y="1571103"/>
            <a:ext cx="23622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6000">
                <a:solidFill>
                  <a:schemeClr val="tx2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1pPr>
            <a:lvl2pPr marL="742950" indent="-285750" eaLnBrk="0" hangingPunct="0">
              <a:defRPr sz="6000">
                <a:solidFill>
                  <a:schemeClr val="tx2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2pPr>
            <a:lvl3pPr marL="1143000" indent="-228600" eaLnBrk="0" hangingPunct="0">
              <a:defRPr sz="6000">
                <a:solidFill>
                  <a:schemeClr val="tx2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3pPr>
            <a:lvl4pPr marL="1600200" indent="-228600" eaLnBrk="0" hangingPunct="0">
              <a:defRPr sz="6000">
                <a:solidFill>
                  <a:schemeClr val="tx2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4pPr>
            <a:lvl5pPr marL="2057400" indent="-228600" eaLnBrk="0" hangingPunct="0">
              <a:defRPr sz="6000">
                <a:solidFill>
                  <a:schemeClr val="tx2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6000">
                <a:solidFill>
                  <a:schemeClr val="tx2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6000">
                <a:solidFill>
                  <a:schemeClr val="tx2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6000">
                <a:solidFill>
                  <a:schemeClr val="tx2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6000">
                <a:solidFill>
                  <a:schemeClr val="tx2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重点发展出口加工工业</a:t>
            </a: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2784808" y="4885672"/>
            <a:ext cx="644091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6000">
                <a:solidFill>
                  <a:schemeClr val="tx2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1pPr>
            <a:lvl2pPr marL="742950" indent="-285750" eaLnBrk="0" hangingPunct="0">
              <a:defRPr sz="6000">
                <a:solidFill>
                  <a:schemeClr val="tx2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2pPr>
            <a:lvl3pPr marL="1143000" indent="-228600" eaLnBrk="0" hangingPunct="0">
              <a:defRPr sz="6000">
                <a:solidFill>
                  <a:schemeClr val="tx2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3pPr>
            <a:lvl4pPr marL="1600200" indent="-228600" eaLnBrk="0" hangingPunct="0">
              <a:defRPr sz="6000">
                <a:solidFill>
                  <a:schemeClr val="tx2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4pPr>
            <a:lvl5pPr marL="2057400" indent="-228600" eaLnBrk="0" hangingPunct="0">
              <a:defRPr sz="6000">
                <a:solidFill>
                  <a:schemeClr val="tx2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6000">
                <a:solidFill>
                  <a:schemeClr val="tx2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6000">
                <a:solidFill>
                  <a:schemeClr val="tx2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6000">
                <a:solidFill>
                  <a:schemeClr val="tx2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6000">
                <a:solidFill>
                  <a:schemeClr val="tx2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zh-CN" sz="3200" b="1" dirty="0">
                <a:solidFill>
                  <a:schemeClr val="accent2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形成进口—加工—出口型的经济</a:t>
            </a:r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6853988" y="3702734"/>
            <a:ext cx="3348777" cy="584775"/>
          </a:xfrm>
          <a:prstGeom prst="rect">
            <a:avLst/>
          </a:prstGeom>
          <a:noFill/>
          <a:ln w="1270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defRPr kumimoji="0" sz="3200" b="1" i="0" u="none" strike="noStrike" kern="0" cap="none" spc="0" normalizeH="0" baseline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</a:defRPr>
            </a:lvl1pPr>
            <a:lvl2pPr marL="742950" indent="-285750" eaLnBrk="0" hangingPunct="0">
              <a:defRPr sz="6000">
                <a:solidFill>
                  <a:schemeClr val="tx2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2pPr>
            <a:lvl3pPr marL="1143000" indent="-228600" eaLnBrk="0" hangingPunct="0">
              <a:defRPr sz="6000">
                <a:solidFill>
                  <a:schemeClr val="tx2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3pPr>
            <a:lvl4pPr marL="1600200" indent="-228600" eaLnBrk="0" hangingPunct="0">
              <a:defRPr sz="6000">
                <a:solidFill>
                  <a:schemeClr val="tx2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4pPr>
            <a:lvl5pPr marL="2057400" indent="-228600" eaLnBrk="0" hangingPunct="0">
              <a:defRPr sz="6000">
                <a:solidFill>
                  <a:schemeClr val="tx2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6000">
                <a:solidFill>
                  <a:schemeClr val="tx2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6000">
                <a:solidFill>
                  <a:schemeClr val="tx2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6000">
                <a:solidFill>
                  <a:schemeClr val="tx2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6000">
                <a:solidFill>
                  <a:schemeClr val="tx2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9pPr>
          </a:lstStyle>
          <a:p>
            <a:r>
              <a:rPr lang="zh-CN" altLang="zh-CN" dirty="0">
                <a:sym typeface="+mn-lt"/>
              </a:rPr>
              <a:t>20世纪</a:t>
            </a:r>
            <a:r>
              <a:rPr lang="en-US" altLang="zh-CN" dirty="0">
                <a:sym typeface="+mn-lt"/>
              </a:rPr>
              <a:t>9</a:t>
            </a:r>
            <a:r>
              <a:rPr lang="zh-CN" altLang="zh-CN" dirty="0">
                <a:sym typeface="+mn-lt"/>
              </a:rPr>
              <a:t>0年代</a:t>
            </a: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8770471" y="1571103"/>
            <a:ext cx="2362199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6000">
                <a:solidFill>
                  <a:schemeClr val="tx2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1pPr>
            <a:lvl2pPr marL="742950" indent="-285750" eaLnBrk="0" hangingPunct="0">
              <a:defRPr sz="6000">
                <a:solidFill>
                  <a:schemeClr val="tx2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2pPr>
            <a:lvl3pPr marL="1143000" indent="-228600" eaLnBrk="0" hangingPunct="0">
              <a:defRPr sz="6000">
                <a:solidFill>
                  <a:schemeClr val="tx2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3pPr>
            <a:lvl4pPr marL="1600200" indent="-228600" eaLnBrk="0" hangingPunct="0">
              <a:defRPr sz="6000">
                <a:solidFill>
                  <a:schemeClr val="tx2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4pPr>
            <a:lvl5pPr marL="2057400" indent="-228600" eaLnBrk="0" hangingPunct="0">
              <a:defRPr sz="6000">
                <a:solidFill>
                  <a:schemeClr val="tx2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6000">
                <a:solidFill>
                  <a:schemeClr val="tx2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6000">
                <a:solidFill>
                  <a:schemeClr val="tx2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6000">
                <a:solidFill>
                  <a:schemeClr val="tx2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6000">
                <a:solidFill>
                  <a:schemeClr val="tx2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重点发展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高新技术产业</a:t>
            </a:r>
            <a:endParaRPr lang="zh-CN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91978" y="518984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发展中的经济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2060815" y="1042204"/>
            <a:ext cx="824582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1059330" y="3144253"/>
            <a:ext cx="10073340" cy="0"/>
          </a:xfrm>
          <a:prstGeom prst="straightConnector1">
            <a:avLst/>
          </a:prstGeom>
          <a:ln w="38100">
            <a:solidFill>
              <a:schemeClr val="accent2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3657601" y="3144253"/>
            <a:ext cx="0" cy="558481"/>
          </a:xfrm>
          <a:prstGeom prst="line">
            <a:avLst/>
          </a:prstGeom>
          <a:ln w="38100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8261685" y="3140242"/>
            <a:ext cx="0" cy="558481"/>
          </a:xfrm>
          <a:prstGeom prst="line">
            <a:avLst/>
          </a:prstGeom>
          <a:ln w="38100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8" grpId="0"/>
      <p:bldP spid="12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文字, 地图&#10;&#10;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30" y="1294130"/>
            <a:ext cx="3303905" cy="4629150"/>
          </a:xfrm>
          <a:prstGeom prst="rect">
            <a:avLst/>
          </a:prstGeom>
        </p:spPr>
      </p:pic>
      <p:pic>
        <p:nvPicPr>
          <p:cNvPr id="14" name="图片 13" descr="图片包含 文字, 地图&#10;&#10;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035" y="3321050"/>
            <a:ext cx="3757930" cy="307149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691978" y="518984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台湾省的人口与城市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2060815" y="1042204"/>
            <a:ext cx="824582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451350" y="743585"/>
            <a:ext cx="69678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读台湾岛人口分布图，说出台湾人口分布特点。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7">
            <a:clrChange>
              <a:clrFrom>
                <a:srgbClr val="FFFFFE">
                  <a:alpha val="100000"/>
                </a:srgbClr>
              </a:clrFrom>
              <a:clrTo>
                <a:srgbClr val="FFFFFE">
                  <a:alpha val="100000"/>
                  <a:alpha val="0"/>
                </a:srgbClr>
              </a:clrTo>
            </a:clrChange>
          </a:blip>
          <a:srcRect l="52778" t="4669" r="11111" b="8344"/>
          <a:stretch>
            <a:fillRect/>
          </a:stretch>
        </p:blipFill>
        <p:spPr>
          <a:xfrm>
            <a:off x="8977630" y="3202940"/>
            <a:ext cx="2441575" cy="3307715"/>
          </a:xfrm>
          <a:prstGeom prst="roundRect">
            <a:avLst>
              <a:gd name="adj" fmla="val 4791"/>
            </a:avLst>
          </a:prstGeom>
        </p:spPr>
      </p:pic>
      <p:sp>
        <p:nvSpPr>
          <p:cNvPr id="3" name="矩形 2"/>
          <p:cNvSpPr/>
          <p:nvPr/>
        </p:nvSpPr>
        <p:spPr>
          <a:xfrm>
            <a:off x="3684588" y="1294130"/>
            <a:ext cx="7987665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36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人口分布不均，主要分布在西部平原。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462020" y="1991995"/>
            <a:ext cx="69678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读台湾省地形图和台湾岛气候类型分布图，可知，影响台湾人口分布的主要因素是什么？</a:t>
            </a:r>
          </a:p>
        </p:txBody>
      </p:sp>
      <p:sp>
        <p:nvSpPr>
          <p:cNvPr id="6" name="矩形 5"/>
          <p:cNvSpPr/>
          <p:nvPr/>
        </p:nvSpPr>
        <p:spPr>
          <a:xfrm>
            <a:off x="8977631" y="2476500"/>
            <a:ext cx="201930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36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地形地势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台湾主要经济作物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242" y="1109495"/>
            <a:ext cx="3143250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031708" y="1562966"/>
            <a:ext cx="7747634" cy="181588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据图归纳，台湾分布最广的经济作物是 （    ）</a:t>
            </a:r>
          </a:p>
          <a:p>
            <a:r>
              <a:rPr lang="zh-CN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A．茶叶                B．香蕉</a:t>
            </a:r>
          </a:p>
          <a:p>
            <a:r>
              <a:rPr lang="zh-CN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C．菠萝                D．甘蔗</a:t>
            </a:r>
          </a:p>
          <a:p>
            <a:endParaRPr lang="zh-CN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36884" y="1567546"/>
            <a:ext cx="497305" cy="68037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34189" y="847885"/>
            <a:ext cx="78149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读台湾岛主要经济作物分布示意图，完成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zh-CN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题。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31708" y="3023848"/>
            <a:ext cx="6183103" cy="324787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台湾岛内茶叶的分布特点是（    ）</a:t>
            </a:r>
          </a:p>
          <a:p>
            <a:pPr>
              <a:lnSpc>
                <a:spcPct val="150000"/>
              </a:lnSpc>
            </a:pPr>
            <a:r>
              <a:rPr lang="zh-CN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A．茶叶主要分布在北回归线以北地区</a:t>
            </a:r>
          </a:p>
          <a:p>
            <a:pPr>
              <a:lnSpc>
                <a:spcPct val="150000"/>
              </a:lnSpc>
            </a:pPr>
            <a:r>
              <a:rPr lang="zh-CN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B．茶叶主要分布热带地区</a:t>
            </a:r>
          </a:p>
          <a:p>
            <a:pPr>
              <a:lnSpc>
                <a:spcPct val="150000"/>
              </a:lnSpc>
            </a:pPr>
            <a:r>
              <a:rPr lang="zh-CN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C．西部平原是茶叶的主要产区</a:t>
            </a:r>
          </a:p>
          <a:p>
            <a:pPr>
              <a:lnSpc>
                <a:spcPct val="150000"/>
              </a:lnSpc>
            </a:pPr>
            <a:r>
              <a:rPr lang="zh-CN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D．茶叶产地与菠萝产地一致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36884" y="3125328"/>
            <a:ext cx="497305" cy="68037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72715" y="1646121"/>
            <a:ext cx="625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2715" y="3203903"/>
            <a:ext cx="625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641023" y="3020060"/>
            <a:ext cx="567055" cy="101473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6000" b="1" dirty="0">
                <a:solidFill>
                  <a:srgbClr val="FF0000"/>
                </a:solidFill>
                <a:effectLst/>
              </a:rPr>
              <a:t>A</a:t>
            </a:r>
          </a:p>
        </p:txBody>
      </p:sp>
      <p:sp>
        <p:nvSpPr>
          <p:cNvPr id="11" name="矩形 10"/>
          <p:cNvSpPr/>
          <p:nvPr/>
        </p:nvSpPr>
        <p:spPr>
          <a:xfrm>
            <a:off x="7593648" y="1370965"/>
            <a:ext cx="567055" cy="101473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6000" b="1" dirty="0">
                <a:solidFill>
                  <a:srgbClr val="FF0000"/>
                </a:solidFill>
                <a:effectLst/>
              </a:rPr>
              <a:t>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台湾范围与位置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" t="2679" r="1797" b="2852"/>
          <a:stretch>
            <a:fillRect/>
          </a:stretch>
        </p:blipFill>
        <p:spPr bwMode="auto">
          <a:xfrm>
            <a:off x="6641431" y="1098653"/>
            <a:ext cx="5014152" cy="4267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822667" y="691338"/>
            <a:ext cx="6105014" cy="5077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台湾岛是中国第_____大岛，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与台湾最近的省份是甲省，其简称是_____，甲省与台湾岛之间的水域乙，其名称</a:t>
            </a:r>
          </a:p>
          <a:p>
            <a:pPr algn="l">
              <a:lnSpc>
                <a:spcPct val="150000"/>
              </a:lnSpc>
            </a:pP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是__________ 。台湾岛南临丙海，其名称是_______。</a:t>
            </a:r>
          </a:p>
          <a:p>
            <a:pPr algn="l"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台湾岛的主要地形是_______，图中①山峰是台湾最高峰，其名称是______，它位于___________山脉。</a:t>
            </a:r>
          </a:p>
          <a:p>
            <a:pPr algn="l"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图中②城市的名称是 _______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184995" y="773937"/>
            <a:ext cx="4924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5866584" y="1252004"/>
            <a:ext cx="54373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闽</a:t>
            </a: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1220564" y="2356268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台湾海峡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1220564" y="2967024"/>
            <a:ext cx="7924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南海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3924231" y="3448637"/>
            <a:ext cx="8002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山地</a:t>
            </a:r>
          </a:p>
        </p:txBody>
      </p:sp>
      <p:sp>
        <p:nvSpPr>
          <p:cNvPr id="9" name="Rectangle 13"/>
          <p:cNvSpPr>
            <a:spLocks noChangeArrowheads="1"/>
          </p:cNvSpPr>
          <p:nvPr/>
        </p:nvSpPr>
        <p:spPr bwMode="auto">
          <a:xfrm>
            <a:off x="4091711" y="5135225"/>
            <a:ext cx="8002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</a:t>
            </a: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4307154" y="4021342"/>
            <a:ext cx="8002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玉山</a:t>
            </a: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1005121" y="4593004"/>
            <a:ext cx="7924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台湾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261193" y="725837"/>
            <a:ext cx="625642" cy="680370"/>
            <a:chOff x="261193" y="725837"/>
            <a:chExt cx="625642" cy="680370"/>
          </a:xfrm>
        </p:grpSpPr>
        <p:sp>
          <p:nvSpPr>
            <p:cNvPr id="12" name="矩形 11"/>
            <p:cNvSpPr/>
            <p:nvPr/>
          </p:nvSpPr>
          <p:spPr>
            <a:xfrm>
              <a:off x="325362" y="725837"/>
              <a:ext cx="497305" cy="68037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61193" y="804412"/>
              <a:ext cx="6256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61193" y="3467725"/>
            <a:ext cx="625642" cy="680370"/>
            <a:chOff x="261193" y="725837"/>
            <a:chExt cx="625642" cy="680370"/>
          </a:xfrm>
        </p:grpSpPr>
        <p:sp>
          <p:nvSpPr>
            <p:cNvPr id="16" name="矩形 15"/>
            <p:cNvSpPr/>
            <p:nvPr/>
          </p:nvSpPr>
          <p:spPr>
            <a:xfrm>
              <a:off x="325362" y="725837"/>
              <a:ext cx="497305" cy="68037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61193" y="804412"/>
              <a:ext cx="6256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61193" y="5137081"/>
            <a:ext cx="625642" cy="680370"/>
            <a:chOff x="261193" y="725837"/>
            <a:chExt cx="625642" cy="680370"/>
          </a:xfrm>
        </p:grpSpPr>
        <p:sp>
          <p:nvSpPr>
            <p:cNvPr id="19" name="矩形 18"/>
            <p:cNvSpPr/>
            <p:nvPr/>
          </p:nvSpPr>
          <p:spPr>
            <a:xfrm>
              <a:off x="325362" y="725837"/>
              <a:ext cx="497305" cy="68037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61193" y="804412"/>
              <a:ext cx="6256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utoUpdateAnimBg="0"/>
      <p:bldP spid="6" grpId="0" autoUpdateAnimBg="0"/>
      <p:bldP spid="7" grpId="0" bldLvl="0" animBg="1" autoUpdateAnimBg="0"/>
      <p:bldP spid="8" grpId="0" autoUpdateAnimBg="0"/>
      <p:bldP spid="9" grpId="0" autoUpdateAnimBg="0"/>
      <p:bldP spid="10" grpId="0" autoUpdateAnimBg="0"/>
      <p:bldP spid="11" grpId="0" bldLvl="0" animBg="1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4441" y="573663"/>
            <a:ext cx="3348325" cy="1151433"/>
            <a:chOff x="69431" y="573663"/>
            <a:chExt cx="3348325" cy="115143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31" y="573663"/>
              <a:ext cx="3348325" cy="1151433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166879" y="1024437"/>
              <a:ext cx="27430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｜地理位置</a:t>
              </a: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784" y="483991"/>
            <a:ext cx="6820524" cy="589001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40616" y="2460397"/>
            <a:ext cx="4361168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北临</a:t>
            </a:r>
            <a:r>
              <a:rPr lang="zh-CN" altLang="en-US" sz="24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  东临</a:t>
            </a:r>
            <a:r>
              <a:rPr lang="zh-CN" altLang="en-US" sz="24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洋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南临</a:t>
            </a:r>
            <a:r>
              <a:rPr lang="zh-CN" altLang="en-US" sz="24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西隔</a:t>
            </a:r>
            <a:r>
              <a:rPr lang="zh-CN" altLang="en-US" sz="24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24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省相望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40616" y="1841750"/>
            <a:ext cx="2254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海陆位置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01530" y="4300137"/>
            <a:ext cx="2254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纬度位置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248601" y="250737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823901" y="250737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太平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285045" y="304947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248601" y="368448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台湾海峡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905206" y="369401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福建</a:t>
            </a:r>
          </a:p>
        </p:txBody>
      </p:sp>
      <p:sp>
        <p:nvSpPr>
          <p:cNvPr id="17" name="任意多边形: 形状 16"/>
          <p:cNvSpPr/>
          <p:nvPr/>
        </p:nvSpPr>
        <p:spPr>
          <a:xfrm>
            <a:off x="5589270" y="3886200"/>
            <a:ext cx="6012180" cy="156395"/>
          </a:xfrm>
          <a:custGeom>
            <a:avLst/>
            <a:gdLst>
              <a:gd name="connsiteX0" fmla="*/ 0 w 6825703"/>
              <a:gd name="connsiteY0" fmla="*/ 1062990 h 1070795"/>
              <a:gd name="connsiteX1" fmla="*/ 6012180 w 6825703"/>
              <a:gd name="connsiteY1" fmla="*/ 914400 h 1070795"/>
              <a:gd name="connsiteX2" fmla="*/ 6606540 w 6825703"/>
              <a:gd name="connsiteY2" fmla="*/ 0 h 1070795"/>
              <a:gd name="connsiteX0-1" fmla="*/ 0 w 6012180"/>
              <a:gd name="connsiteY0-2" fmla="*/ 148590 h 156395"/>
              <a:gd name="connsiteX1-3" fmla="*/ 6012180 w 6012180"/>
              <a:gd name="connsiteY1-4" fmla="*/ 0 h 1563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6012180" h="156395">
                <a:moveTo>
                  <a:pt x="0" y="148590"/>
                </a:moveTo>
                <a:cubicBezTo>
                  <a:pt x="2455545" y="162877"/>
                  <a:pt x="4911090" y="177165"/>
                  <a:pt x="6012180" y="0"/>
                </a:cubicBezTo>
              </a:path>
            </a:pathLst>
          </a:custGeom>
          <a:noFill/>
          <a:ln w="38100">
            <a:solidFill>
              <a:srgbClr val="C00000">
                <a:alpha val="83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40616" y="4903800"/>
            <a:ext cx="4361168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纬线穿过台湾岛中南部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</a:t>
            </a:r>
            <a:r>
              <a:rPr lang="zh-CN" altLang="en-US" sz="24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带与</a:t>
            </a:r>
            <a:r>
              <a:rPr lang="zh-CN" altLang="en-US" sz="24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带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82480" y="5018100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北回归线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174603" y="558940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928073" y="559893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亚热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7" grpId="0" animBg="1"/>
      <p:bldP spid="19" grpId="0"/>
      <p:bldP spid="20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4441" y="573663"/>
            <a:ext cx="3348325" cy="1151433"/>
            <a:chOff x="69431" y="573663"/>
            <a:chExt cx="3348325" cy="115143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31" y="573663"/>
              <a:ext cx="3348325" cy="1151433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66879" y="1024437"/>
              <a:ext cx="27430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｜地理组成</a:t>
              </a: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784" y="483991"/>
            <a:ext cx="6820524" cy="589001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69692" y="1790020"/>
            <a:ext cx="4432092" cy="4043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台湾省的主体是</a:t>
            </a:r>
            <a:r>
              <a:rPr lang="zh-CN" altLang="en-US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台湾岛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，还包括周围的</a:t>
            </a:r>
            <a:r>
              <a:rPr lang="zh-CN" altLang="en-US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澎湖列岛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钓鱼岛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赤尾屿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兰屿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绿岛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多个岛屿，陆地面积约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3.6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万平方千米。台湾岛是中国</a:t>
            </a:r>
            <a:r>
              <a:rPr lang="zh-CN" altLang="en-US"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第一大岛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9" name="椭圆 8"/>
          <p:cNvSpPr/>
          <p:nvPr/>
        </p:nvSpPr>
        <p:spPr>
          <a:xfrm>
            <a:off x="10147404" y="598367"/>
            <a:ext cx="1453243" cy="1436914"/>
          </a:xfrm>
          <a:prstGeom prst="ellipse">
            <a:avLst/>
          </a:prstGeom>
          <a:solidFill>
            <a:srgbClr val="C00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910946" y="3499062"/>
            <a:ext cx="979712" cy="893324"/>
          </a:xfrm>
          <a:prstGeom prst="ellipse">
            <a:avLst/>
          </a:prstGeom>
          <a:solidFill>
            <a:srgbClr val="C00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8164289" y="4809611"/>
            <a:ext cx="979712" cy="1023952"/>
          </a:xfrm>
          <a:prstGeom prst="ellipse">
            <a:avLst/>
          </a:prstGeom>
          <a:solidFill>
            <a:srgbClr val="C00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16728" y="520821"/>
            <a:ext cx="11158543" cy="5763516"/>
          </a:xfrm>
          <a:prstGeom prst="roundRect">
            <a:avLst>
              <a:gd name="adj" fmla="val 0"/>
            </a:avLst>
          </a:prstGeom>
        </p:spPr>
      </p:pic>
      <p:grpSp>
        <p:nvGrpSpPr>
          <p:cNvPr id="5" name="组合 4"/>
          <p:cNvGrpSpPr/>
          <p:nvPr/>
        </p:nvGrpSpPr>
        <p:grpSpPr>
          <a:xfrm>
            <a:off x="54441" y="573663"/>
            <a:ext cx="3348325" cy="1151433"/>
            <a:chOff x="69431" y="573663"/>
            <a:chExt cx="3348325" cy="1151433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31" y="573663"/>
              <a:ext cx="3348325" cy="1151433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166879" y="1024437"/>
              <a:ext cx="27430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｜地形特征</a:t>
              </a: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077754" y="639716"/>
            <a:ext cx="46987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换个角度看台湾省</a:t>
            </a:r>
          </a:p>
        </p:txBody>
      </p:sp>
      <p:sp>
        <p:nvSpPr>
          <p:cNvPr id="13" name="矩形 12"/>
          <p:cNvSpPr/>
          <p:nvPr/>
        </p:nvSpPr>
        <p:spPr>
          <a:xfrm>
            <a:off x="755308" y="4887472"/>
            <a:ext cx="10681382" cy="1227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地形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以山地为主，山地约占总面积 的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2/3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平原多分布在台湾岛的西部沿海地区，约占总面积的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1/3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山, 户外, 摇滚, 天空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9"/>
          <a:stretch>
            <a:fillRect/>
          </a:stretch>
        </p:blipFill>
        <p:spPr>
          <a:xfrm>
            <a:off x="3755390" y="3060700"/>
            <a:ext cx="4166870" cy="20681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833607" y="1918018"/>
            <a:ext cx="5850722" cy="3021965"/>
          </a:xfrm>
          <a:prstGeom prst="roundRect">
            <a:avLst>
              <a:gd name="adj" fmla="val 0"/>
            </a:avLst>
          </a:prstGeom>
        </p:spPr>
      </p:pic>
      <p:pic>
        <p:nvPicPr>
          <p:cNvPr id="8" name="内容占位符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391" y="503639"/>
            <a:ext cx="4297499" cy="2421892"/>
          </a:xfrm>
          <a:prstGeom prst="rect">
            <a:avLst/>
          </a:prstGeom>
        </p:spPr>
      </p:pic>
      <p:pic>
        <p:nvPicPr>
          <p:cNvPr id="9" name="内容占位符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543" y="3050651"/>
            <a:ext cx="3606303" cy="2094450"/>
          </a:xfrm>
          <a:prstGeom prst="rect">
            <a:avLst/>
          </a:prstGeom>
        </p:spPr>
      </p:pic>
      <p:pic>
        <p:nvPicPr>
          <p:cNvPr id="10" name="内容占位符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544" y="503638"/>
            <a:ext cx="3606303" cy="242189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850967" y="306993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玉山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271804" y="604427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阿里山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490245" y="306655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雪山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096000" y="51177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中央山脉</a:t>
            </a:r>
          </a:p>
        </p:txBody>
      </p:sp>
      <p:sp>
        <p:nvSpPr>
          <p:cNvPr id="15" name="任意多边形: 形状 14"/>
          <p:cNvSpPr/>
          <p:nvPr/>
        </p:nvSpPr>
        <p:spPr>
          <a:xfrm>
            <a:off x="2491409" y="3286539"/>
            <a:ext cx="397565" cy="1258957"/>
          </a:xfrm>
          <a:custGeom>
            <a:avLst/>
            <a:gdLst>
              <a:gd name="connsiteX0" fmla="*/ 397565 w 397565"/>
              <a:gd name="connsiteY0" fmla="*/ 0 h 1258957"/>
              <a:gd name="connsiteX1" fmla="*/ 384313 w 397565"/>
              <a:gd name="connsiteY1" fmla="*/ 66261 h 1258957"/>
              <a:gd name="connsiteX2" fmla="*/ 357808 w 397565"/>
              <a:gd name="connsiteY2" fmla="*/ 145774 h 1258957"/>
              <a:gd name="connsiteX3" fmla="*/ 344556 w 397565"/>
              <a:gd name="connsiteY3" fmla="*/ 225287 h 1258957"/>
              <a:gd name="connsiteX4" fmla="*/ 318052 w 397565"/>
              <a:gd name="connsiteY4" fmla="*/ 331304 h 1258957"/>
              <a:gd name="connsiteX5" fmla="*/ 291548 w 397565"/>
              <a:gd name="connsiteY5" fmla="*/ 543339 h 1258957"/>
              <a:gd name="connsiteX6" fmla="*/ 265043 w 397565"/>
              <a:gd name="connsiteY6" fmla="*/ 622852 h 1258957"/>
              <a:gd name="connsiteX7" fmla="*/ 238539 w 397565"/>
              <a:gd name="connsiteY7" fmla="*/ 649357 h 1258957"/>
              <a:gd name="connsiteX8" fmla="*/ 198782 w 397565"/>
              <a:gd name="connsiteY8" fmla="*/ 728870 h 1258957"/>
              <a:gd name="connsiteX9" fmla="*/ 172278 w 397565"/>
              <a:gd name="connsiteY9" fmla="*/ 808383 h 1258957"/>
              <a:gd name="connsiteX10" fmla="*/ 145774 w 397565"/>
              <a:gd name="connsiteY10" fmla="*/ 914400 h 1258957"/>
              <a:gd name="connsiteX11" fmla="*/ 132521 w 397565"/>
              <a:gd name="connsiteY11" fmla="*/ 954157 h 1258957"/>
              <a:gd name="connsiteX12" fmla="*/ 79513 w 397565"/>
              <a:gd name="connsiteY12" fmla="*/ 1033670 h 1258957"/>
              <a:gd name="connsiteX13" fmla="*/ 53008 w 397565"/>
              <a:gd name="connsiteY13" fmla="*/ 1113183 h 1258957"/>
              <a:gd name="connsiteX14" fmla="*/ 39756 w 397565"/>
              <a:gd name="connsiteY14" fmla="*/ 1152939 h 1258957"/>
              <a:gd name="connsiteX15" fmla="*/ 13252 w 397565"/>
              <a:gd name="connsiteY15" fmla="*/ 1192696 h 1258957"/>
              <a:gd name="connsiteX16" fmla="*/ 0 w 397565"/>
              <a:gd name="connsiteY16" fmla="*/ 1258957 h 12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97565" h="1258957">
                <a:moveTo>
                  <a:pt x="397565" y="0"/>
                </a:moveTo>
                <a:cubicBezTo>
                  <a:pt x="393148" y="22087"/>
                  <a:pt x="390240" y="44530"/>
                  <a:pt x="384313" y="66261"/>
                </a:cubicBezTo>
                <a:cubicBezTo>
                  <a:pt x="376962" y="93215"/>
                  <a:pt x="357808" y="145774"/>
                  <a:pt x="357808" y="145774"/>
                </a:cubicBezTo>
                <a:cubicBezTo>
                  <a:pt x="353391" y="172278"/>
                  <a:pt x="350186" y="199014"/>
                  <a:pt x="344556" y="225287"/>
                </a:cubicBezTo>
                <a:cubicBezTo>
                  <a:pt x="336924" y="260905"/>
                  <a:pt x="318052" y="331304"/>
                  <a:pt x="318052" y="331304"/>
                </a:cubicBezTo>
                <a:cubicBezTo>
                  <a:pt x="311749" y="400635"/>
                  <a:pt x="310219" y="474879"/>
                  <a:pt x="291548" y="543339"/>
                </a:cubicBezTo>
                <a:cubicBezTo>
                  <a:pt x="284197" y="570293"/>
                  <a:pt x="284798" y="603096"/>
                  <a:pt x="265043" y="622852"/>
                </a:cubicBezTo>
                <a:lnTo>
                  <a:pt x="238539" y="649357"/>
                </a:lnTo>
                <a:cubicBezTo>
                  <a:pt x="190208" y="794349"/>
                  <a:pt x="267290" y="574728"/>
                  <a:pt x="198782" y="728870"/>
                </a:cubicBezTo>
                <a:cubicBezTo>
                  <a:pt x="187435" y="754400"/>
                  <a:pt x="179054" y="781279"/>
                  <a:pt x="172278" y="808383"/>
                </a:cubicBezTo>
                <a:cubicBezTo>
                  <a:pt x="163443" y="843722"/>
                  <a:pt x="157294" y="879843"/>
                  <a:pt x="145774" y="914400"/>
                </a:cubicBezTo>
                <a:cubicBezTo>
                  <a:pt x="141356" y="927652"/>
                  <a:pt x="139305" y="941946"/>
                  <a:pt x="132521" y="954157"/>
                </a:cubicBezTo>
                <a:cubicBezTo>
                  <a:pt x="117051" y="982003"/>
                  <a:pt x="89586" y="1003451"/>
                  <a:pt x="79513" y="1033670"/>
                </a:cubicBezTo>
                <a:lnTo>
                  <a:pt x="53008" y="1113183"/>
                </a:lnTo>
                <a:cubicBezTo>
                  <a:pt x="48591" y="1126435"/>
                  <a:pt x="47504" y="1141316"/>
                  <a:pt x="39756" y="1152939"/>
                </a:cubicBezTo>
                <a:lnTo>
                  <a:pt x="13252" y="1192696"/>
                </a:lnTo>
                <a:lnTo>
                  <a:pt x="0" y="1258957"/>
                </a:ln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/>
        </p:nvSpPr>
        <p:spPr>
          <a:xfrm>
            <a:off x="1948070" y="2226365"/>
            <a:ext cx="980660" cy="2902260"/>
          </a:xfrm>
          <a:custGeom>
            <a:avLst/>
            <a:gdLst>
              <a:gd name="connsiteX0" fmla="*/ 980660 w 980660"/>
              <a:gd name="connsiteY0" fmla="*/ 0 h 2902260"/>
              <a:gd name="connsiteX1" fmla="*/ 954156 w 980660"/>
              <a:gd name="connsiteY1" fmla="*/ 119270 h 2902260"/>
              <a:gd name="connsiteX2" fmla="*/ 927652 w 980660"/>
              <a:gd name="connsiteY2" fmla="*/ 212035 h 2902260"/>
              <a:gd name="connsiteX3" fmla="*/ 901147 w 980660"/>
              <a:gd name="connsiteY3" fmla="*/ 251792 h 2902260"/>
              <a:gd name="connsiteX4" fmla="*/ 848139 w 980660"/>
              <a:gd name="connsiteY4" fmla="*/ 410818 h 2902260"/>
              <a:gd name="connsiteX5" fmla="*/ 821634 w 980660"/>
              <a:gd name="connsiteY5" fmla="*/ 490331 h 2902260"/>
              <a:gd name="connsiteX6" fmla="*/ 781878 w 980660"/>
              <a:gd name="connsiteY6" fmla="*/ 622852 h 2902260"/>
              <a:gd name="connsiteX7" fmla="*/ 755373 w 980660"/>
              <a:gd name="connsiteY7" fmla="*/ 715618 h 2902260"/>
              <a:gd name="connsiteX8" fmla="*/ 702365 w 980660"/>
              <a:gd name="connsiteY8" fmla="*/ 795131 h 2902260"/>
              <a:gd name="connsiteX9" fmla="*/ 636104 w 980660"/>
              <a:gd name="connsiteY9" fmla="*/ 874644 h 2902260"/>
              <a:gd name="connsiteX10" fmla="*/ 556591 w 980660"/>
              <a:gd name="connsiteY10" fmla="*/ 1033670 h 2902260"/>
              <a:gd name="connsiteX11" fmla="*/ 543339 w 980660"/>
              <a:gd name="connsiteY11" fmla="*/ 1073426 h 2902260"/>
              <a:gd name="connsiteX12" fmla="*/ 530087 w 980660"/>
              <a:gd name="connsiteY12" fmla="*/ 1113183 h 2902260"/>
              <a:gd name="connsiteX13" fmla="*/ 516834 w 980660"/>
              <a:gd name="connsiteY13" fmla="*/ 1245705 h 2902260"/>
              <a:gd name="connsiteX14" fmla="*/ 463826 w 980660"/>
              <a:gd name="connsiteY14" fmla="*/ 1431235 h 2902260"/>
              <a:gd name="connsiteX15" fmla="*/ 450573 w 980660"/>
              <a:gd name="connsiteY15" fmla="*/ 1470992 h 2902260"/>
              <a:gd name="connsiteX16" fmla="*/ 437321 w 980660"/>
              <a:gd name="connsiteY16" fmla="*/ 1510748 h 2902260"/>
              <a:gd name="connsiteX17" fmla="*/ 397565 w 980660"/>
              <a:gd name="connsiteY17" fmla="*/ 1590261 h 2902260"/>
              <a:gd name="connsiteX18" fmla="*/ 371060 w 980660"/>
              <a:gd name="connsiteY18" fmla="*/ 1643270 h 2902260"/>
              <a:gd name="connsiteX19" fmla="*/ 344556 w 980660"/>
              <a:gd name="connsiteY19" fmla="*/ 1722783 h 2902260"/>
              <a:gd name="connsiteX20" fmla="*/ 331304 w 980660"/>
              <a:gd name="connsiteY20" fmla="*/ 1762539 h 2902260"/>
              <a:gd name="connsiteX21" fmla="*/ 318052 w 980660"/>
              <a:gd name="connsiteY21" fmla="*/ 1815548 h 2902260"/>
              <a:gd name="connsiteX22" fmla="*/ 291547 w 980660"/>
              <a:gd name="connsiteY22" fmla="*/ 1895061 h 2902260"/>
              <a:gd name="connsiteX23" fmla="*/ 278295 w 980660"/>
              <a:gd name="connsiteY23" fmla="*/ 1934818 h 2902260"/>
              <a:gd name="connsiteX24" fmla="*/ 251791 w 980660"/>
              <a:gd name="connsiteY24" fmla="*/ 1974574 h 2902260"/>
              <a:gd name="connsiteX25" fmla="*/ 238539 w 980660"/>
              <a:gd name="connsiteY25" fmla="*/ 2014331 h 2902260"/>
              <a:gd name="connsiteX26" fmla="*/ 198782 w 980660"/>
              <a:gd name="connsiteY26" fmla="*/ 2146852 h 2902260"/>
              <a:gd name="connsiteX27" fmla="*/ 172278 w 980660"/>
              <a:gd name="connsiteY27" fmla="*/ 2199861 h 2902260"/>
              <a:gd name="connsiteX28" fmla="*/ 132521 w 980660"/>
              <a:gd name="connsiteY28" fmla="*/ 2358887 h 2902260"/>
              <a:gd name="connsiteX29" fmla="*/ 119269 w 980660"/>
              <a:gd name="connsiteY29" fmla="*/ 2398644 h 2902260"/>
              <a:gd name="connsiteX30" fmla="*/ 106017 w 980660"/>
              <a:gd name="connsiteY30" fmla="*/ 2438400 h 2902260"/>
              <a:gd name="connsiteX31" fmla="*/ 92765 w 980660"/>
              <a:gd name="connsiteY31" fmla="*/ 2610678 h 2902260"/>
              <a:gd name="connsiteX32" fmla="*/ 66260 w 980660"/>
              <a:gd name="connsiteY32" fmla="*/ 2690192 h 2902260"/>
              <a:gd name="connsiteX33" fmla="*/ 39756 w 980660"/>
              <a:gd name="connsiteY33" fmla="*/ 2822713 h 2902260"/>
              <a:gd name="connsiteX34" fmla="*/ 0 w 980660"/>
              <a:gd name="connsiteY34" fmla="*/ 2902226 h 2902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80660" h="2902260">
                <a:moveTo>
                  <a:pt x="980660" y="0"/>
                </a:moveTo>
                <a:cubicBezTo>
                  <a:pt x="956745" y="143489"/>
                  <a:pt x="980254" y="27925"/>
                  <a:pt x="954156" y="119270"/>
                </a:cubicBezTo>
                <a:cubicBezTo>
                  <a:pt x="948496" y="139082"/>
                  <a:pt x="938242" y="190854"/>
                  <a:pt x="927652" y="212035"/>
                </a:cubicBezTo>
                <a:cubicBezTo>
                  <a:pt x="920529" y="226281"/>
                  <a:pt x="909982" y="238540"/>
                  <a:pt x="901147" y="251792"/>
                </a:cubicBezTo>
                <a:cubicBezTo>
                  <a:pt x="843552" y="482173"/>
                  <a:pt x="905196" y="268176"/>
                  <a:pt x="848139" y="410818"/>
                </a:cubicBezTo>
                <a:cubicBezTo>
                  <a:pt x="837763" y="436758"/>
                  <a:pt x="821634" y="490331"/>
                  <a:pt x="821634" y="490331"/>
                </a:cubicBezTo>
                <a:cubicBezTo>
                  <a:pt x="794655" y="652206"/>
                  <a:pt x="828103" y="499584"/>
                  <a:pt x="781878" y="622852"/>
                </a:cubicBezTo>
                <a:cubicBezTo>
                  <a:pt x="773956" y="643977"/>
                  <a:pt x="767699" y="693431"/>
                  <a:pt x="755373" y="715618"/>
                </a:cubicBezTo>
                <a:cubicBezTo>
                  <a:pt x="739903" y="743464"/>
                  <a:pt x="716611" y="766640"/>
                  <a:pt x="702365" y="795131"/>
                </a:cubicBezTo>
                <a:cubicBezTo>
                  <a:pt x="668737" y="862385"/>
                  <a:pt x="692297" y="837181"/>
                  <a:pt x="636104" y="874644"/>
                </a:cubicBezTo>
                <a:cubicBezTo>
                  <a:pt x="567597" y="977403"/>
                  <a:pt x="593168" y="923937"/>
                  <a:pt x="556591" y="1033670"/>
                </a:cubicBezTo>
                <a:lnTo>
                  <a:pt x="543339" y="1073426"/>
                </a:lnTo>
                <a:lnTo>
                  <a:pt x="530087" y="1113183"/>
                </a:lnTo>
                <a:cubicBezTo>
                  <a:pt x="525669" y="1157357"/>
                  <a:pt x="524132" y="1201915"/>
                  <a:pt x="516834" y="1245705"/>
                </a:cubicBezTo>
                <a:cubicBezTo>
                  <a:pt x="505741" y="1312263"/>
                  <a:pt x="484832" y="1368216"/>
                  <a:pt x="463826" y="1431235"/>
                </a:cubicBezTo>
                <a:lnTo>
                  <a:pt x="450573" y="1470992"/>
                </a:lnTo>
                <a:cubicBezTo>
                  <a:pt x="446156" y="1484244"/>
                  <a:pt x="445069" y="1499125"/>
                  <a:pt x="437321" y="1510748"/>
                </a:cubicBezTo>
                <a:cubicBezTo>
                  <a:pt x="386384" y="1587155"/>
                  <a:pt x="430487" y="1513445"/>
                  <a:pt x="397565" y="1590261"/>
                </a:cubicBezTo>
                <a:cubicBezTo>
                  <a:pt x="389783" y="1608419"/>
                  <a:pt x="378397" y="1624928"/>
                  <a:pt x="371060" y="1643270"/>
                </a:cubicBezTo>
                <a:cubicBezTo>
                  <a:pt x="360684" y="1669210"/>
                  <a:pt x="353391" y="1696279"/>
                  <a:pt x="344556" y="1722783"/>
                </a:cubicBezTo>
                <a:cubicBezTo>
                  <a:pt x="340139" y="1736035"/>
                  <a:pt x="334692" y="1748987"/>
                  <a:pt x="331304" y="1762539"/>
                </a:cubicBezTo>
                <a:cubicBezTo>
                  <a:pt x="326887" y="1780209"/>
                  <a:pt x="323286" y="1798103"/>
                  <a:pt x="318052" y="1815548"/>
                </a:cubicBezTo>
                <a:cubicBezTo>
                  <a:pt x="310024" y="1842308"/>
                  <a:pt x="300382" y="1868557"/>
                  <a:pt x="291547" y="1895061"/>
                </a:cubicBezTo>
                <a:cubicBezTo>
                  <a:pt x="287130" y="1908313"/>
                  <a:pt x="286044" y="1923195"/>
                  <a:pt x="278295" y="1934818"/>
                </a:cubicBezTo>
                <a:lnTo>
                  <a:pt x="251791" y="1974574"/>
                </a:lnTo>
                <a:cubicBezTo>
                  <a:pt x="247374" y="1987826"/>
                  <a:pt x="242377" y="2000899"/>
                  <a:pt x="238539" y="2014331"/>
                </a:cubicBezTo>
                <a:cubicBezTo>
                  <a:pt x="225856" y="2058721"/>
                  <a:pt x="219779" y="2104857"/>
                  <a:pt x="198782" y="2146852"/>
                </a:cubicBezTo>
                <a:lnTo>
                  <a:pt x="172278" y="2199861"/>
                </a:lnTo>
                <a:cubicBezTo>
                  <a:pt x="154432" y="2306935"/>
                  <a:pt x="167524" y="2253879"/>
                  <a:pt x="132521" y="2358887"/>
                </a:cubicBezTo>
                <a:lnTo>
                  <a:pt x="119269" y="2398644"/>
                </a:lnTo>
                <a:lnTo>
                  <a:pt x="106017" y="2438400"/>
                </a:lnTo>
                <a:cubicBezTo>
                  <a:pt x="101600" y="2495826"/>
                  <a:pt x="101748" y="2553787"/>
                  <a:pt x="92765" y="2610678"/>
                </a:cubicBezTo>
                <a:cubicBezTo>
                  <a:pt x="88408" y="2638275"/>
                  <a:pt x="71739" y="2662796"/>
                  <a:pt x="66260" y="2690192"/>
                </a:cubicBezTo>
                <a:cubicBezTo>
                  <a:pt x="57425" y="2734366"/>
                  <a:pt x="54001" y="2779976"/>
                  <a:pt x="39756" y="2822713"/>
                </a:cubicBezTo>
                <a:cubicBezTo>
                  <a:pt x="11855" y="2906417"/>
                  <a:pt x="41190" y="2902226"/>
                  <a:pt x="0" y="2902226"/>
                </a:cubicBezTo>
              </a:path>
            </a:pathLst>
          </a:cu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/>
        </p:nvSpPr>
        <p:spPr>
          <a:xfrm>
            <a:off x="2398202" y="1298713"/>
            <a:ext cx="769068" cy="1113183"/>
          </a:xfrm>
          <a:custGeom>
            <a:avLst/>
            <a:gdLst>
              <a:gd name="connsiteX0" fmla="*/ 769068 w 769068"/>
              <a:gd name="connsiteY0" fmla="*/ 0 h 1113183"/>
              <a:gd name="connsiteX1" fmla="*/ 716059 w 769068"/>
              <a:gd name="connsiteY1" fmla="*/ 66261 h 1113183"/>
              <a:gd name="connsiteX2" fmla="*/ 676302 w 769068"/>
              <a:gd name="connsiteY2" fmla="*/ 92765 h 1113183"/>
              <a:gd name="connsiteX3" fmla="*/ 649798 w 769068"/>
              <a:gd name="connsiteY3" fmla="*/ 119270 h 1113183"/>
              <a:gd name="connsiteX4" fmla="*/ 610041 w 769068"/>
              <a:gd name="connsiteY4" fmla="*/ 145774 h 1113183"/>
              <a:gd name="connsiteX5" fmla="*/ 557033 w 769068"/>
              <a:gd name="connsiteY5" fmla="*/ 185530 h 1113183"/>
              <a:gd name="connsiteX6" fmla="*/ 530528 w 769068"/>
              <a:gd name="connsiteY6" fmla="*/ 212035 h 1113183"/>
              <a:gd name="connsiteX7" fmla="*/ 490772 w 769068"/>
              <a:gd name="connsiteY7" fmla="*/ 225287 h 1113183"/>
              <a:gd name="connsiteX8" fmla="*/ 451015 w 769068"/>
              <a:gd name="connsiteY8" fmla="*/ 265044 h 1113183"/>
              <a:gd name="connsiteX9" fmla="*/ 411259 w 769068"/>
              <a:gd name="connsiteY9" fmla="*/ 291548 h 1113183"/>
              <a:gd name="connsiteX10" fmla="*/ 398007 w 769068"/>
              <a:gd name="connsiteY10" fmla="*/ 331304 h 1113183"/>
              <a:gd name="connsiteX11" fmla="*/ 371502 w 769068"/>
              <a:gd name="connsiteY11" fmla="*/ 371061 h 1113183"/>
              <a:gd name="connsiteX12" fmla="*/ 344998 w 769068"/>
              <a:gd name="connsiteY12" fmla="*/ 424070 h 1113183"/>
              <a:gd name="connsiteX13" fmla="*/ 291989 w 769068"/>
              <a:gd name="connsiteY13" fmla="*/ 503583 h 1113183"/>
              <a:gd name="connsiteX14" fmla="*/ 252233 w 769068"/>
              <a:gd name="connsiteY14" fmla="*/ 569844 h 1113183"/>
              <a:gd name="connsiteX15" fmla="*/ 225728 w 769068"/>
              <a:gd name="connsiteY15" fmla="*/ 662609 h 1113183"/>
              <a:gd name="connsiteX16" fmla="*/ 199224 w 769068"/>
              <a:gd name="connsiteY16" fmla="*/ 702365 h 1113183"/>
              <a:gd name="connsiteX17" fmla="*/ 185972 w 769068"/>
              <a:gd name="connsiteY17" fmla="*/ 742122 h 1113183"/>
              <a:gd name="connsiteX18" fmla="*/ 159468 w 769068"/>
              <a:gd name="connsiteY18" fmla="*/ 781878 h 1113183"/>
              <a:gd name="connsiteX19" fmla="*/ 106459 w 769068"/>
              <a:gd name="connsiteY19" fmla="*/ 887896 h 1113183"/>
              <a:gd name="connsiteX20" fmla="*/ 93207 w 769068"/>
              <a:gd name="connsiteY20" fmla="*/ 927652 h 1113183"/>
              <a:gd name="connsiteX21" fmla="*/ 13694 w 769068"/>
              <a:gd name="connsiteY21" fmla="*/ 1033670 h 1113183"/>
              <a:gd name="connsiteX22" fmla="*/ 441 w 769068"/>
              <a:gd name="connsiteY22" fmla="*/ 1113183 h 1113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69068" h="1113183">
                <a:moveTo>
                  <a:pt x="769068" y="0"/>
                </a:moveTo>
                <a:cubicBezTo>
                  <a:pt x="751398" y="22087"/>
                  <a:pt x="736060" y="46260"/>
                  <a:pt x="716059" y="66261"/>
                </a:cubicBezTo>
                <a:cubicBezTo>
                  <a:pt x="704797" y="77523"/>
                  <a:pt x="688739" y="82815"/>
                  <a:pt x="676302" y="92765"/>
                </a:cubicBezTo>
                <a:cubicBezTo>
                  <a:pt x="666546" y="100570"/>
                  <a:pt x="659554" y="111465"/>
                  <a:pt x="649798" y="119270"/>
                </a:cubicBezTo>
                <a:cubicBezTo>
                  <a:pt x="637361" y="129220"/>
                  <a:pt x="623002" y="136517"/>
                  <a:pt x="610041" y="145774"/>
                </a:cubicBezTo>
                <a:cubicBezTo>
                  <a:pt x="592068" y="158612"/>
                  <a:pt x="574000" y="171390"/>
                  <a:pt x="557033" y="185530"/>
                </a:cubicBezTo>
                <a:cubicBezTo>
                  <a:pt x="547434" y="193529"/>
                  <a:pt x="541242" y="205607"/>
                  <a:pt x="530528" y="212035"/>
                </a:cubicBezTo>
                <a:cubicBezTo>
                  <a:pt x="518550" y="219222"/>
                  <a:pt x="504024" y="220870"/>
                  <a:pt x="490772" y="225287"/>
                </a:cubicBezTo>
                <a:cubicBezTo>
                  <a:pt x="477520" y="238539"/>
                  <a:pt x="465413" y="253046"/>
                  <a:pt x="451015" y="265044"/>
                </a:cubicBezTo>
                <a:cubicBezTo>
                  <a:pt x="438780" y="275240"/>
                  <a:pt x="421208" y="279111"/>
                  <a:pt x="411259" y="291548"/>
                </a:cubicBezTo>
                <a:cubicBezTo>
                  <a:pt x="402533" y="302456"/>
                  <a:pt x="404254" y="318810"/>
                  <a:pt x="398007" y="331304"/>
                </a:cubicBezTo>
                <a:cubicBezTo>
                  <a:pt x="390884" y="345550"/>
                  <a:pt x="379404" y="357232"/>
                  <a:pt x="371502" y="371061"/>
                </a:cubicBezTo>
                <a:cubicBezTo>
                  <a:pt x="361701" y="388213"/>
                  <a:pt x="355162" y="407130"/>
                  <a:pt x="344998" y="424070"/>
                </a:cubicBezTo>
                <a:cubicBezTo>
                  <a:pt x="328609" y="451385"/>
                  <a:pt x="291989" y="503583"/>
                  <a:pt x="291989" y="503583"/>
                </a:cubicBezTo>
                <a:cubicBezTo>
                  <a:pt x="254449" y="616204"/>
                  <a:pt x="306805" y="478889"/>
                  <a:pt x="252233" y="569844"/>
                </a:cubicBezTo>
                <a:cubicBezTo>
                  <a:pt x="239341" y="591331"/>
                  <a:pt x="234390" y="642398"/>
                  <a:pt x="225728" y="662609"/>
                </a:cubicBezTo>
                <a:cubicBezTo>
                  <a:pt x="219454" y="677248"/>
                  <a:pt x="208059" y="689113"/>
                  <a:pt x="199224" y="702365"/>
                </a:cubicBezTo>
                <a:cubicBezTo>
                  <a:pt x="194807" y="715617"/>
                  <a:pt x="192219" y="729628"/>
                  <a:pt x="185972" y="742122"/>
                </a:cubicBezTo>
                <a:cubicBezTo>
                  <a:pt x="178849" y="756368"/>
                  <a:pt x="165937" y="767324"/>
                  <a:pt x="159468" y="781878"/>
                </a:cubicBezTo>
                <a:cubicBezTo>
                  <a:pt x="110739" y="891518"/>
                  <a:pt x="160890" y="833463"/>
                  <a:pt x="106459" y="887896"/>
                </a:cubicBezTo>
                <a:cubicBezTo>
                  <a:pt x="102042" y="901148"/>
                  <a:pt x="100394" y="915674"/>
                  <a:pt x="93207" y="927652"/>
                </a:cubicBezTo>
                <a:cubicBezTo>
                  <a:pt x="46109" y="1006148"/>
                  <a:pt x="68709" y="868638"/>
                  <a:pt x="13694" y="1033670"/>
                </a:cubicBezTo>
                <a:cubicBezTo>
                  <a:pt x="-3750" y="1085998"/>
                  <a:pt x="441" y="1059457"/>
                  <a:pt x="441" y="1113183"/>
                </a:cubicBezTo>
              </a:path>
            </a:pathLst>
          </a:cu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/>
        </p:nvSpPr>
        <p:spPr>
          <a:xfrm>
            <a:off x="1497959" y="3358941"/>
            <a:ext cx="252658" cy="834887"/>
          </a:xfrm>
          <a:custGeom>
            <a:avLst/>
            <a:gdLst>
              <a:gd name="connsiteX0" fmla="*/ 252658 w 252658"/>
              <a:gd name="connsiteY0" fmla="*/ 0 h 834887"/>
              <a:gd name="connsiteX1" fmla="*/ 212901 w 252658"/>
              <a:gd name="connsiteY1" fmla="*/ 212035 h 834887"/>
              <a:gd name="connsiteX2" fmla="*/ 199649 w 252658"/>
              <a:gd name="connsiteY2" fmla="*/ 251791 h 834887"/>
              <a:gd name="connsiteX3" fmla="*/ 173145 w 252658"/>
              <a:gd name="connsiteY3" fmla="*/ 278296 h 834887"/>
              <a:gd name="connsiteX4" fmla="*/ 120136 w 252658"/>
              <a:gd name="connsiteY4" fmla="*/ 397565 h 834887"/>
              <a:gd name="connsiteX5" fmla="*/ 53875 w 252658"/>
              <a:gd name="connsiteY5" fmla="*/ 596348 h 834887"/>
              <a:gd name="connsiteX6" fmla="*/ 27371 w 252658"/>
              <a:gd name="connsiteY6" fmla="*/ 675861 h 834887"/>
              <a:gd name="connsiteX7" fmla="*/ 867 w 252658"/>
              <a:gd name="connsiteY7" fmla="*/ 781878 h 834887"/>
              <a:gd name="connsiteX8" fmla="*/ 867 w 252658"/>
              <a:gd name="connsiteY8" fmla="*/ 834887 h 83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658" h="834887">
                <a:moveTo>
                  <a:pt x="252658" y="0"/>
                </a:moveTo>
                <a:cubicBezTo>
                  <a:pt x="241759" y="87194"/>
                  <a:pt x="241016" y="127690"/>
                  <a:pt x="212901" y="212035"/>
                </a:cubicBezTo>
                <a:cubicBezTo>
                  <a:pt x="208484" y="225287"/>
                  <a:pt x="206836" y="239813"/>
                  <a:pt x="199649" y="251791"/>
                </a:cubicBezTo>
                <a:cubicBezTo>
                  <a:pt x="193221" y="262505"/>
                  <a:pt x="181980" y="269461"/>
                  <a:pt x="173145" y="278296"/>
                </a:cubicBezTo>
                <a:cubicBezTo>
                  <a:pt x="141603" y="372919"/>
                  <a:pt x="162137" y="334563"/>
                  <a:pt x="120136" y="397565"/>
                </a:cubicBezTo>
                <a:lnTo>
                  <a:pt x="53875" y="596348"/>
                </a:lnTo>
                <a:lnTo>
                  <a:pt x="27371" y="675861"/>
                </a:lnTo>
                <a:cubicBezTo>
                  <a:pt x="13608" y="717152"/>
                  <a:pt x="6198" y="733901"/>
                  <a:pt x="867" y="781878"/>
                </a:cubicBezTo>
                <a:cubicBezTo>
                  <a:pt x="-1084" y="799440"/>
                  <a:pt x="867" y="817217"/>
                  <a:pt x="867" y="834887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任意多边形: 形状 18"/>
          <p:cNvSpPr/>
          <p:nvPr/>
        </p:nvSpPr>
        <p:spPr>
          <a:xfrm>
            <a:off x="1589231" y="3551583"/>
            <a:ext cx="371247" cy="993913"/>
          </a:xfrm>
          <a:custGeom>
            <a:avLst/>
            <a:gdLst>
              <a:gd name="connsiteX0" fmla="*/ 371247 w 371247"/>
              <a:gd name="connsiteY0" fmla="*/ 0 h 993913"/>
              <a:gd name="connsiteX1" fmla="*/ 344743 w 371247"/>
              <a:gd name="connsiteY1" fmla="*/ 172278 h 993913"/>
              <a:gd name="connsiteX2" fmla="*/ 331491 w 371247"/>
              <a:gd name="connsiteY2" fmla="*/ 212035 h 993913"/>
              <a:gd name="connsiteX3" fmla="*/ 304986 w 371247"/>
              <a:gd name="connsiteY3" fmla="*/ 251791 h 993913"/>
              <a:gd name="connsiteX4" fmla="*/ 278482 w 371247"/>
              <a:gd name="connsiteY4" fmla="*/ 331304 h 993913"/>
              <a:gd name="connsiteX5" fmla="*/ 265230 w 371247"/>
              <a:gd name="connsiteY5" fmla="*/ 371061 h 993913"/>
              <a:gd name="connsiteX6" fmla="*/ 225473 w 371247"/>
              <a:gd name="connsiteY6" fmla="*/ 503582 h 993913"/>
              <a:gd name="connsiteX7" fmla="*/ 212221 w 371247"/>
              <a:gd name="connsiteY7" fmla="*/ 543339 h 993913"/>
              <a:gd name="connsiteX8" fmla="*/ 159212 w 371247"/>
              <a:gd name="connsiteY8" fmla="*/ 622852 h 993913"/>
              <a:gd name="connsiteX9" fmla="*/ 132708 w 371247"/>
              <a:gd name="connsiteY9" fmla="*/ 702365 h 993913"/>
              <a:gd name="connsiteX10" fmla="*/ 119456 w 371247"/>
              <a:gd name="connsiteY10" fmla="*/ 742122 h 993913"/>
              <a:gd name="connsiteX11" fmla="*/ 92952 w 371247"/>
              <a:gd name="connsiteY11" fmla="*/ 781878 h 993913"/>
              <a:gd name="connsiteX12" fmla="*/ 53195 w 371247"/>
              <a:gd name="connsiteY12" fmla="*/ 861391 h 993913"/>
              <a:gd name="connsiteX13" fmla="*/ 13438 w 371247"/>
              <a:gd name="connsiteY13" fmla="*/ 927652 h 993913"/>
              <a:gd name="connsiteX14" fmla="*/ 186 w 371247"/>
              <a:gd name="connsiteY14" fmla="*/ 993913 h 99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1247" h="993913">
                <a:moveTo>
                  <a:pt x="371247" y="0"/>
                </a:moveTo>
                <a:cubicBezTo>
                  <a:pt x="360567" y="96125"/>
                  <a:pt x="365610" y="99243"/>
                  <a:pt x="344743" y="172278"/>
                </a:cubicBezTo>
                <a:cubicBezTo>
                  <a:pt x="340905" y="185710"/>
                  <a:pt x="337738" y="199541"/>
                  <a:pt x="331491" y="212035"/>
                </a:cubicBezTo>
                <a:cubicBezTo>
                  <a:pt x="324368" y="226281"/>
                  <a:pt x="313821" y="238539"/>
                  <a:pt x="304986" y="251791"/>
                </a:cubicBezTo>
                <a:lnTo>
                  <a:pt x="278482" y="331304"/>
                </a:lnTo>
                <a:cubicBezTo>
                  <a:pt x="274065" y="344556"/>
                  <a:pt x="268618" y="357509"/>
                  <a:pt x="265230" y="371061"/>
                </a:cubicBezTo>
                <a:cubicBezTo>
                  <a:pt x="245201" y="451177"/>
                  <a:pt x="257739" y="406784"/>
                  <a:pt x="225473" y="503582"/>
                </a:cubicBezTo>
                <a:cubicBezTo>
                  <a:pt x="221056" y="516834"/>
                  <a:pt x="219970" y="531716"/>
                  <a:pt x="212221" y="543339"/>
                </a:cubicBezTo>
                <a:lnTo>
                  <a:pt x="159212" y="622852"/>
                </a:lnTo>
                <a:lnTo>
                  <a:pt x="132708" y="702365"/>
                </a:lnTo>
                <a:cubicBezTo>
                  <a:pt x="128291" y="715617"/>
                  <a:pt x="127205" y="730499"/>
                  <a:pt x="119456" y="742122"/>
                </a:cubicBezTo>
                <a:cubicBezTo>
                  <a:pt x="110621" y="755374"/>
                  <a:pt x="100075" y="767633"/>
                  <a:pt x="92952" y="781878"/>
                </a:cubicBezTo>
                <a:cubicBezTo>
                  <a:pt x="38085" y="891610"/>
                  <a:pt x="129150" y="747458"/>
                  <a:pt x="53195" y="861391"/>
                </a:cubicBezTo>
                <a:cubicBezTo>
                  <a:pt x="15654" y="974017"/>
                  <a:pt x="68012" y="836697"/>
                  <a:pt x="13438" y="927652"/>
                </a:cubicBezTo>
                <a:cubicBezTo>
                  <a:pt x="-2608" y="954395"/>
                  <a:pt x="186" y="966971"/>
                  <a:pt x="186" y="993913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714390" y="5219307"/>
            <a:ext cx="8387232" cy="1135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山脉集中分布在台湾岛的中部和东部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中央山脉纵贯南北，玉山海拔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3952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米，是中国东部最高峰。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35654" t="8595" r="29500" b="2335"/>
          <a:stretch>
            <a:fillRect/>
          </a:stretch>
        </p:blipFill>
        <p:spPr>
          <a:xfrm>
            <a:off x="7707160" y="472926"/>
            <a:ext cx="4057713" cy="591214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08" t="29118" r="21423" b="26758"/>
          <a:stretch>
            <a:fillRect/>
          </a:stretch>
        </p:blipFill>
        <p:spPr>
          <a:xfrm>
            <a:off x="865424" y="2219618"/>
            <a:ext cx="6682710" cy="224731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911118" y="4183325"/>
            <a:ext cx="45913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沿北回归线台湾省地形剖面</a:t>
            </a:r>
          </a:p>
        </p:txBody>
      </p:sp>
      <p:sp>
        <p:nvSpPr>
          <p:cNvPr id="6" name="矩形 5"/>
          <p:cNvSpPr/>
          <p:nvPr/>
        </p:nvSpPr>
        <p:spPr>
          <a:xfrm>
            <a:off x="567055" y="618490"/>
            <a:ext cx="385572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台湾岛的地势特征</a:t>
            </a:r>
          </a:p>
        </p:txBody>
      </p:sp>
      <p:sp>
        <p:nvSpPr>
          <p:cNvPr id="7" name="矩形 6"/>
          <p:cNvSpPr/>
          <p:nvPr/>
        </p:nvSpPr>
        <p:spPr>
          <a:xfrm>
            <a:off x="4715510" y="892175"/>
            <a:ext cx="385572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7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东高西低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7200900" y="3759835"/>
            <a:ext cx="3925570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6757181" y="365760"/>
            <a:ext cx="4991592" cy="6165166"/>
            <a:chOff x="5505157" y="323557"/>
            <a:chExt cx="4991592" cy="6203853"/>
          </a:xfrm>
        </p:grpSpPr>
        <p:pic>
          <p:nvPicPr>
            <p:cNvPr id="6" name="图片 5" descr="图片包含 屏幕截图&#10;&#10;描述已自动生成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5157" y="1063487"/>
              <a:ext cx="4991592" cy="4731025"/>
            </a:xfrm>
            <a:prstGeom prst="rect">
              <a:avLst/>
            </a:prstGeom>
          </p:spPr>
        </p:pic>
        <p:grpSp>
          <p:nvGrpSpPr>
            <p:cNvPr id="10" name="组合 9"/>
            <p:cNvGrpSpPr/>
            <p:nvPr/>
          </p:nvGrpSpPr>
          <p:grpSpPr>
            <a:xfrm>
              <a:off x="7047915" y="323557"/>
              <a:ext cx="0" cy="6203853"/>
              <a:chOff x="7047915" y="323557"/>
              <a:chExt cx="0" cy="6203853"/>
            </a:xfrm>
          </p:grpSpPr>
          <p:cxnSp>
            <p:nvCxnSpPr>
              <p:cNvPr id="8" name="直接连接符 7"/>
              <p:cNvCxnSpPr/>
              <p:nvPr/>
            </p:nvCxnSpPr>
            <p:spPr>
              <a:xfrm>
                <a:off x="7047915" y="323557"/>
                <a:ext cx="0" cy="844061"/>
              </a:xfrm>
              <a:prstGeom prst="line">
                <a:avLst/>
              </a:prstGeom>
              <a:ln w="101600">
                <a:solidFill>
                  <a:srgbClr val="62707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7047915" y="5683349"/>
                <a:ext cx="0" cy="844061"/>
              </a:xfrm>
              <a:prstGeom prst="line">
                <a:avLst/>
              </a:prstGeom>
              <a:ln w="101600">
                <a:solidFill>
                  <a:srgbClr val="62707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文本框 11"/>
          <p:cNvSpPr txBox="1"/>
          <p:nvPr/>
        </p:nvSpPr>
        <p:spPr>
          <a:xfrm>
            <a:off x="7284276" y="126880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问题思考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7786467" y="1915133"/>
            <a:ext cx="1026942" cy="0"/>
          </a:xfrm>
          <a:prstGeom prst="line">
            <a:avLst/>
          </a:prstGeom>
          <a:ln w="44450">
            <a:solidFill>
              <a:srgbClr val="DB4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004917" y="1981072"/>
            <a:ext cx="2590042" cy="2547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台湾中部、东部多山脉的主要原因？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35654" t="8595" r="29500" b="2335"/>
          <a:stretch>
            <a:fillRect/>
          </a:stretch>
        </p:blipFill>
        <p:spPr>
          <a:xfrm>
            <a:off x="1863205" y="472926"/>
            <a:ext cx="4057713" cy="591214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1126" y="1127812"/>
            <a:ext cx="7999817" cy="514637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4582" y="505021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世界火山地震带分布</a:t>
            </a:r>
          </a:p>
        </p:txBody>
      </p:sp>
      <p:sp>
        <p:nvSpPr>
          <p:cNvPr id="6" name="椭圆 5"/>
          <p:cNvSpPr/>
          <p:nvPr/>
        </p:nvSpPr>
        <p:spPr>
          <a:xfrm>
            <a:off x="3725711" y="2834062"/>
            <a:ext cx="324458" cy="324458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801743" y="2910094"/>
            <a:ext cx="172395" cy="17239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8555355" y="2814320"/>
            <a:ext cx="3262630" cy="1322377"/>
            <a:chOff x="8555597" y="2814117"/>
            <a:chExt cx="3262432" cy="985781"/>
          </a:xfrm>
        </p:grpSpPr>
        <p:sp>
          <p:nvSpPr>
            <p:cNvPr id="12" name="矩形 11"/>
            <p:cNvSpPr/>
            <p:nvPr/>
          </p:nvSpPr>
          <p:spPr>
            <a:xfrm>
              <a:off x="8555597" y="3227123"/>
              <a:ext cx="3262432" cy="572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碰撞挤压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8586975" y="2814117"/>
              <a:ext cx="3230880" cy="3431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太平洋板块与</a:t>
              </a:r>
              <a:r>
                <a:rPr lang="zh-CN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欧</a:t>
              </a:r>
              <a:r>
                <a:rPr lang="zh-CN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亚板块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368758" y="1886587"/>
            <a:ext cx="1605381" cy="618978"/>
            <a:chOff x="2426970" y="1826250"/>
            <a:chExt cx="1605381" cy="618978"/>
          </a:xfrm>
        </p:grpSpPr>
        <p:sp>
          <p:nvSpPr>
            <p:cNvPr id="17" name="流程图: 离页连接符 16"/>
            <p:cNvSpPr/>
            <p:nvPr/>
          </p:nvSpPr>
          <p:spPr>
            <a:xfrm rot="18514580">
              <a:off x="2920171" y="1333048"/>
              <a:ext cx="618978" cy="1605381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 rot="2379148">
              <a:off x="2487730" y="1841057"/>
              <a:ext cx="140208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欧亚板块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880813" y="3383930"/>
            <a:ext cx="2069487" cy="631102"/>
            <a:chOff x="3970531" y="3300730"/>
            <a:chExt cx="2069487" cy="631102"/>
          </a:xfrm>
        </p:grpSpPr>
        <p:sp>
          <p:nvSpPr>
            <p:cNvPr id="25" name="流程图: 离页连接符 24"/>
            <p:cNvSpPr/>
            <p:nvPr/>
          </p:nvSpPr>
          <p:spPr>
            <a:xfrm rot="7507824">
              <a:off x="4695786" y="2575475"/>
              <a:ext cx="618978" cy="2069487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 rot="2061401">
              <a:off x="4254413" y="3470167"/>
              <a:ext cx="17235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太平洋板块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8587105" y="4237990"/>
            <a:ext cx="323088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地壳活跃，多火山地震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30833" r="32222" b="7008"/>
          <a:stretch>
            <a:fillRect/>
          </a:stretch>
        </p:blipFill>
        <p:spPr>
          <a:xfrm>
            <a:off x="520719" y="463074"/>
            <a:ext cx="4191666" cy="5931852"/>
          </a:xfrm>
          <a:prstGeom prst="roundRect">
            <a:avLst>
              <a:gd name="adj" fmla="val 3740"/>
            </a:avLst>
          </a:prstGeom>
        </p:spPr>
      </p:pic>
      <p:sp>
        <p:nvSpPr>
          <p:cNvPr id="8" name="矩形 7"/>
          <p:cNvSpPr/>
          <p:nvPr/>
        </p:nvSpPr>
        <p:spPr>
          <a:xfrm>
            <a:off x="5077085" y="970520"/>
            <a:ext cx="63401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描述台湾岛年平均气温分布的特点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7704667" y="1586593"/>
            <a:ext cx="1439333" cy="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638800" y="2783205"/>
            <a:ext cx="4769485" cy="129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台湾山地气温的</a:t>
            </a:r>
            <a:r>
              <a:rPr lang="zh-CN" altLang="en-US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垂直变化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远大于</a:t>
            </a: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南北气温的变化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460000" y="5525428"/>
            <a:ext cx="2597084" cy="554182"/>
            <a:chOff x="5331085" y="1832268"/>
            <a:chExt cx="2597084" cy="554182"/>
          </a:xfrm>
        </p:grpSpPr>
        <p:grpSp>
          <p:nvGrpSpPr>
            <p:cNvPr id="12" name="组合 11"/>
            <p:cNvGrpSpPr/>
            <p:nvPr/>
          </p:nvGrpSpPr>
          <p:grpSpPr>
            <a:xfrm>
              <a:off x="5331085" y="1832268"/>
              <a:ext cx="2597084" cy="554182"/>
              <a:chOff x="9106214" y="1302328"/>
              <a:chExt cx="2597084" cy="554182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9106214" y="1302328"/>
                <a:ext cx="1035313" cy="554182"/>
              </a:xfrm>
              <a:prstGeom prst="rect">
                <a:avLst/>
              </a:prstGeom>
              <a:solidFill>
                <a:srgbClr val="F8B3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0141527" y="1302328"/>
                <a:ext cx="1561771" cy="5541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9223760" y="1337194"/>
                <a:ext cx="8002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222A3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高雄</a:t>
                </a:r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6402528" y="1909304"/>
              <a:ext cx="1489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24</a:t>
              </a:r>
              <a:r>
                <a:rPr lang="en-US" altLang="zh-CN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C-26</a:t>
              </a:r>
              <a:r>
                <a:rPr lang="en-US" altLang="zh-CN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000" b="1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60178" y="463208"/>
            <a:ext cx="2597084" cy="554182"/>
            <a:chOff x="8501183" y="1832268"/>
            <a:chExt cx="2597084" cy="554182"/>
          </a:xfrm>
        </p:grpSpPr>
        <p:grpSp>
          <p:nvGrpSpPr>
            <p:cNvPr id="17" name="组合 16"/>
            <p:cNvGrpSpPr/>
            <p:nvPr/>
          </p:nvGrpSpPr>
          <p:grpSpPr>
            <a:xfrm>
              <a:off x="8501183" y="1832268"/>
              <a:ext cx="2597084" cy="554182"/>
              <a:chOff x="9106214" y="1302328"/>
              <a:chExt cx="2597084" cy="554182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9106214" y="1302328"/>
                <a:ext cx="1035313" cy="554182"/>
              </a:xfrm>
              <a:prstGeom prst="rect">
                <a:avLst/>
              </a:prstGeom>
              <a:solidFill>
                <a:srgbClr val="FEE1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0141527" y="1302328"/>
                <a:ext cx="1561771" cy="5541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9223760" y="1337194"/>
                <a:ext cx="8002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222A3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台北</a:t>
                </a: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9608757" y="1887393"/>
              <a:ext cx="1489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r>
                <a:rPr lang="en-US" altLang="zh-CN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C-22</a:t>
              </a:r>
              <a:r>
                <a:rPr lang="en-US" altLang="zh-CN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000" b="1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椭圆 23"/>
          <p:cNvSpPr/>
          <p:nvPr/>
        </p:nvSpPr>
        <p:spPr>
          <a:xfrm>
            <a:off x="3120593" y="1096738"/>
            <a:ext cx="324458" cy="324458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3196625" y="1172770"/>
            <a:ext cx="172395" cy="17239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170770" y="4864568"/>
            <a:ext cx="324458" cy="324458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1246802" y="4940600"/>
            <a:ext cx="172395" cy="17239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28"/>
          <p:cNvCxnSpPr/>
          <p:nvPr/>
        </p:nvCxnSpPr>
        <p:spPr>
          <a:xfrm>
            <a:off x="1495228" y="2632124"/>
            <a:ext cx="1148443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4717692" y="2003160"/>
            <a:ext cx="2597084" cy="554182"/>
            <a:chOff x="5331085" y="1832268"/>
            <a:chExt cx="2597084" cy="554182"/>
          </a:xfrm>
        </p:grpSpPr>
        <p:grpSp>
          <p:nvGrpSpPr>
            <p:cNvPr id="31" name="组合 30"/>
            <p:cNvGrpSpPr/>
            <p:nvPr/>
          </p:nvGrpSpPr>
          <p:grpSpPr>
            <a:xfrm>
              <a:off x="5331085" y="1832268"/>
              <a:ext cx="2597084" cy="554182"/>
              <a:chOff x="9106214" y="1302328"/>
              <a:chExt cx="2597084" cy="554182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9106214" y="1302328"/>
                <a:ext cx="1035313" cy="554182"/>
              </a:xfrm>
              <a:prstGeom prst="rect">
                <a:avLst/>
              </a:prstGeom>
              <a:solidFill>
                <a:srgbClr val="FCC9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10141527" y="1302328"/>
                <a:ext cx="1561771" cy="5541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9223760" y="1337194"/>
                <a:ext cx="7088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222A3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2400" dirty="0">
                    <a:solidFill>
                      <a:srgbClr val="222A3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地</a:t>
                </a:r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6402528" y="1909304"/>
              <a:ext cx="1489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r>
                <a:rPr lang="en-US" altLang="zh-CN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C-24</a:t>
              </a:r>
              <a:r>
                <a:rPr lang="en-US" altLang="zh-CN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000" b="1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7913808" y="2035224"/>
            <a:ext cx="2588194" cy="556722"/>
            <a:chOff x="8501183" y="1829728"/>
            <a:chExt cx="2588194" cy="556722"/>
          </a:xfrm>
        </p:grpSpPr>
        <p:grpSp>
          <p:nvGrpSpPr>
            <p:cNvPr id="37" name="组合 36"/>
            <p:cNvGrpSpPr/>
            <p:nvPr/>
          </p:nvGrpSpPr>
          <p:grpSpPr>
            <a:xfrm>
              <a:off x="8501183" y="1829728"/>
              <a:ext cx="2588194" cy="556722"/>
              <a:chOff x="9106214" y="1299788"/>
              <a:chExt cx="2588194" cy="556722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9106214" y="1302328"/>
                <a:ext cx="1035313" cy="554182"/>
              </a:xfrm>
              <a:prstGeom prst="rect">
                <a:avLst/>
              </a:prstGeom>
              <a:solidFill>
                <a:srgbClr val="CFE3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10132637" y="1299788"/>
                <a:ext cx="1561771" cy="5541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9223760" y="1337194"/>
                <a:ext cx="6848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222A3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sz="2400" dirty="0">
                    <a:solidFill>
                      <a:srgbClr val="222A3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地</a:t>
                </a:r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9580182" y="1887393"/>
              <a:ext cx="1489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14</a:t>
              </a:r>
              <a:r>
                <a:rPr lang="en-US" altLang="zh-CN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C-16</a:t>
              </a:r>
              <a:r>
                <a:rPr lang="en-US" altLang="zh-CN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000" b="1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809132" y="2402559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2567640" y="2406077"/>
            <a:ext cx="702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867275" y="4074795"/>
            <a:ext cx="6760210" cy="13220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000" b="1">
                <a:ln>
                  <a:noFill/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台湾岛年平均气温中间低，四周高</a:t>
            </a:r>
          </a:p>
        </p:txBody>
      </p:sp>
      <p:cxnSp>
        <p:nvCxnSpPr>
          <p:cNvPr id="3" name="直接箭头连接符 2"/>
          <p:cNvCxnSpPr/>
          <p:nvPr/>
        </p:nvCxnSpPr>
        <p:spPr>
          <a:xfrm>
            <a:off x="520700" y="4726305"/>
            <a:ext cx="0" cy="88011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 flipV="1">
            <a:off x="577850" y="922655"/>
            <a:ext cx="0" cy="80137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01625" y="1968500"/>
            <a:ext cx="551815" cy="27279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b="1"/>
              <a:t>南北气温相差不大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xit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" presetID="6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" dur="100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" presetID="10" presetClass="exit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100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1" fill="hold" nodeType="click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1" fill="hold" nodeType="click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3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0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" fill="hold">
                          <p:stCondLst>
                            <p:cond delay="indefinite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2" presetClass="entr" presetSubtype="1" fill="hold" nodeType="click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5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59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" fill="hold">
                          <p:stCondLst>
                            <p:cond delay="indefinite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2" presetClass="entr" presetSubtype="1" fill="hold" nodeType="click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6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6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6" fill="hold">
                          <p:stCondLst>
                            <p:cond delay="indefinite"/>
                          </p:stCondLst>
                          <p:childTnLst>
                            <p:par>
                              <p:cTn id="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1" fill="hold">
                          <p:stCondLst>
                            <p:cond delay="indefinite"/>
                          </p:stCondLst>
                          <p:childTnLst>
                            <p:par>
                              <p:cTn id="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3" presetID="3" presetClass="exit" presetSubtype="1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blinds(horizontal)">
                                          <p:cBhvr>
                                            <p:cTn id="7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  <p:bldP spid="11" grpId="1"/>
          <p:bldP spid="24" grpId="0" animBg="1"/>
          <p:bldP spid="24" grpId="1" animBg="1"/>
          <p:bldP spid="26" grpId="0" animBg="1"/>
          <p:bldP spid="26" grpId="1" animBg="1"/>
          <p:bldP spid="42" grpId="0"/>
          <p:bldP spid="43" grpId="0"/>
          <p:bldP spid="2" grpId="0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xit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" presetID="6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" dur="100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" presetID="10" presetClass="exit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100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3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0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" fill="hold">
                          <p:stCondLst>
                            <p:cond delay="indefinite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" fill="hold">
                          <p:stCondLst>
                            <p:cond delay="indefinite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6" fill="hold">
                          <p:stCondLst>
                            <p:cond delay="indefinite"/>
                          </p:stCondLst>
                          <p:childTnLst>
                            <p:par>
                              <p:cTn id="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1" fill="hold">
                          <p:stCondLst>
                            <p:cond delay="indefinite"/>
                          </p:stCondLst>
                          <p:childTnLst>
                            <p:par>
                              <p:cTn id="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3" presetID="3" presetClass="exit" presetSubtype="1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blinds(horizontal)">
                                          <p:cBhvr>
                                            <p:cTn id="7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  <p:bldP spid="24" grpId="0" animBg="1"/>
          <p:bldP spid="24" grpId="1" animBg="1"/>
          <p:bldP spid="26" grpId="0" animBg="1"/>
          <p:bldP spid="26" grpId="1" animBg="1"/>
          <p:bldP spid="42" grpId="0"/>
          <p:bldP spid="43" grpId="0"/>
          <p:bldP spid="11" grpId="1"/>
          <p:bldP spid="2" grpId="0"/>
          <p:bldP spid="5" grpId="0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290,&quot;width&quot;:5203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837,&quot;width&quot;:5918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297855292"/>
  <p:tag name="KSO_WM_UNIT_PLACING_PICTURE_USER_VIEWPORT" val="{&quot;height&quot;:9281.5842519685029,&quot;width&quot;:6853.3322834645669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743</Words>
  <Application>Microsoft Office PowerPoint</Application>
  <PresentationFormat>宽屏</PresentationFormat>
  <Paragraphs>122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等线</vt:lpstr>
      <vt:lpstr>微软雅黑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会玲 郭</cp:lastModifiedBy>
  <cp:revision>44</cp:revision>
  <dcterms:created xsi:type="dcterms:W3CDTF">2019-03-08T01:17:00Z</dcterms:created>
  <dcterms:modified xsi:type="dcterms:W3CDTF">2020-05-12T08:09:27Z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